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4"/>
  </p:sldMasterIdLst>
  <p:notesMasterIdLst>
    <p:notesMasterId r:id="rId43"/>
  </p:notesMasterIdLst>
  <p:sldIdLst>
    <p:sldId id="275" r:id="rId5"/>
    <p:sldId id="293" r:id="rId6"/>
    <p:sldId id="258" r:id="rId7"/>
    <p:sldId id="259" r:id="rId8"/>
    <p:sldId id="260" r:id="rId9"/>
    <p:sldId id="301" r:id="rId10"/>
    <p:sldId id="262" r:id="rId11"/>
    <p:sldId id="261" r:id="rId12"/>
    <p:sldId id="302" r:id="rId13"/>
    <p:sldId id="295" r:id="rId14"/>
    <p:sldId id="296" r:id="rId15"/>
    <p:sldId id="264" r:id="rId16"/>
    <p:sldId id="298" r:id="rId17"/>
    <p:sldId id="265" r:id="rId18"/>
    <p:sldId id="266" r:id="rId19"/>
    <p:sldId id="299" r:id="rId20"/>
    <p:sldId id="300" r:id="rId21"/>
    <p:sldId id="267" r:id="rId22"/>
    <p:sldId id="276" r:id="rId23"/>
    <p:sldId id="268" r:id="rId24"/>
    <p:sldId id="294" r:id="rId25"/>
    <p:sldId id="278" r:id="rId26"/>
    <p:sldId id="269" r:id="rId27"/>
    <p:sldId id="280" r:id="rId28"/>
    <p:sldId id="279" r:id="rId29"/>
    <p:sldId id="270" r:id="rId30"/>
    <p:sldId id="281" r:id="rId31"/>
    <p:sldId id="283" r:id="rId32"/>
    <p:sldId id="271" r:id="rId33"/>
    <p:sldId id="285" r:id="rId34"/>
    <p:sldId id="272" r:id="rId35"/>
    <p:sldId id="286" r:id="rId36"/>
    <p:sldId id="290" r:id="rId37"/>
    <p:sldId id="288" r:id="rId38"/>
    <p:sldId id="273" r:id="rId39"/>
    <p:sldId id="291" r:id="rId40"/>
    <p:sldId id="289" r:id="rId41"/>
    <p:sldId id="292" r:id="rId42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005" autoAdjust="0"/>
    <p:restoredTop sz="93030" autoAdjust="0"/>
  </p:normalViewPr>
  <p:slideViewPr>
    <p:cSldViewPr snapToGrid="0">
      <p:cViewPr varScale="1">
        <p:scale>
          <a:sx n="55" d="100"/>
          <a:sy n="55" d="100"/>
        </p:scale>
        <p:origin x="10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979885-1FE5-43E4-8651-CBD10A820B98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9E266AC-9183-4CFF-B1B8-3DEB1DE2BBD9}">
      <dgm:prSet custT="1"/>
      <dgm:spPr/>
      <dgm:t>
        <a:bodyPr/>
        <a:lstStyle/>
        <a:p>
          <a:r>
            <a:rPr lang="he-IL" sz="1600" b="1" dirty="0"/>
            <a:t>עקרונות חשובים בממשק אנלוגי-דיגיטלי:</a:t>
          </a:r>
          <a:endParaRPr lang="en-US" sz="1600" b="1" dirty="0"/>
        </a:p>
      </dgm:t>
    </dgm:pt>
    <dgm:pt modelId="{D1BABBF1-903E-468A-B065-07A6A9506AEA}" type="parTrans" cxnId="{655A9C06-0856-4471-99D6-B381481E7A09}">
      <dgm:prSet/>
      <dgm:spPr/>
      <dgm:t>
        <a:bodyPr/>
        <a:lstStyle/>
        <a:p>
          <a:endParaRPr lang="en-US"/>
        </a:p>
      </dgm:t>
    </dgm:pt>
    <dgm:pt modelId="{CB7E52B9-EDB3-4DFC-AD3A-F88FBB634772}" type="sibTrans" cxnId="{655A9C06-0856-4471-99D6-B381481E7A09}">
      <dgm:prSet/>
      <dgm:spPr/>
      <dgm:t>
        <a:bodyPr/>
        <a:lstStyle/>
        <a:p>
          <a:endParaRPr lang="en-US"/>
        </a:p>
      </dgm:t>
    </dgm:pt>
    <dgm:pt modelId="{DC31DFA2-4E22-4CAC-A640-6BDEC01B211C}">
      <dgm:prSet custT="1"/>
      <dgm:spPr/>
      <dgm:t>
        <a:bodyPr/>
        <a:lstStyle/>
        <a:p>
          <a:r>
            <a:rPr lang="he-IL" sz="1500" b="1" dirty="0"/>
            <a:t>שימוש בנגד טורי:  </a:t>
          </a:r>
          <a:endParaRPr lang="en-US" sz="1500" b="1" dirty="0"/>
        </a:p>
      </dgm:t>
    </dgm:pt>
    <dgm:pt modelId="{39F5FEEE-A347-4F51-8355-078AB64E51EE}" type="parTrans" cxnId="{51DE6EDA-E354-4BF0-8BB2-9D2E4F750008}">
      <dgm:prSet/>
      <dgm:spPr/>
      <dgm:t>
        <a:bodyPr/>
        <a:lstStyle/>
        <a:p>
          <a:endParaRPr lang="en-US"/>
        </a:p>
      </dgm:t>
    </dgm:pt>
    <dgm:pt modelId="{FB34C8FB-C74C-4B10-A8D1-17DFAA2D0EC4}" type="sibTrans" cxnId="{51DE6EDA-E354-4BF0-8BB2-9D2E4F750008}">
      <dgm:prSet/>
      <dgm:spPr/>
      <dgm:t>
        <a:bodyPr/>
        <a:lstStyle/>
        <a:p>
          <a:endParaRPr lang="en-US"/>
        </a:p>
      </dgm:t>
    </dgm:pt>
    <dgm:pt modelId="{28DF36BD-06CD-4A25-81BE-93A5D49D09ED}">
      <dgm:prSet/>
      <dgm:spPr/>
      <dgm:t>
        <a:bodyPr/>
        <a:lstStyle/>
        <a:p>
          <a:r>
            <a:rPr lang="he-IL" b="1" dirty="0"/>
            <a:t>יש להוסיף נגד טורי שיגביל את הזרם לקלט הדיגיטלי, במיוחד במערכות עם קלט אנלוגי רועש.</a:t>
          </a:r>
          <a:endParaRPr lang="en-US" b="1" dirty="0"/>
        </a:p>
      </dgm:t>
    </dgm:pt>
    <dgm:pt modelId="{3226E99D-F4B4-4195-B6DB-CA96E1B899D7}" type="parTrans" cxnId="{F777B5B8-AA9E-41A0-8BB5-36E52BE67724}">
      <dgm:prSet/>
      <dgm:spPr/>
      <dgm:t>
        <a:bodyPr/>
        <a:lstStyle/>
        <a:p>
          <a:endParaRPr lang="en-US"/>
        </a:p>
      </dgm:t>
    </dgm:pt>
    <dgm:pt modelId="{9F9283F7-8827-4240-A811-160C015FFC23}" type="sibTrans" cxnId="{F777B5B8-AA9E-41A0-8BB5-36E52BE67724}">
      <dgm:prSet/>
      <dgm:spPr/>
      <dgm:t>
        <a:bodyPr/>
        <a:lstStyle/>
        <a:p>
          <a:endParaRPr lang="en-US"/>
        </a:p>
      </dgm:t>
    </dgm:pt>
    <dgm:pt modelId="{D391E9F2-EBBA-4783-9044-33BCD0725424}">
      <dgm:prSet custT="1"/>
      <dgm:spPr/>
      <dgm:t>
        <a:bodyPr/>
        <a:lstStyle/>
        <a:p>
          <a:r>
            <a:rPr lang="he-IL" sz="1600" b="1" dirty="0"/>
            <a:t>מקור מתח משותף:  </a:t>
          </a:r>
          <a:endParaRPr lang="en-US" sz="1600" b="1" dirty="0"/>
        </a:p>
      </dgm:t>
    </dgm:pt>
    <dgm:pt modelId="{8991DEA7-1C38-4942-9D32-6CDCC8F7305C}" type="parTrans" cxnId="{E83D3F8E-169F-4A2E-AEAF-208CBD90744D}">
      <dgm:prSet/>
      <dgm:spPr/>
      <dgm:t>
        <a:bodyPr/>
        <a:lstStyle/>
        <a:p>
          <a:endParaRPr lang="en-US"/>
        </a:p>
      </dgm:t>
    </dgm:pt>
    <dgm:pt modelId="{8C25E2A0-FC9B-425A-A058-7C2810968FE2}" type="sibTrans" cxnId="{E83D3F8E-169F-4A2E-AEAF-208CBD90744D}">
      <dgm:prSet/>
      <dgm:spPr/>
      <dgm:t>
        <a:bodyPr/>
        <a:lstStyle/>
        <a:p>
          <a:endParaRPr lang="en-US"/>
        </a:p>
      </dgm:t>
    </dgm:pt>
    <dgm:pt modelId="{14EFBF0A-FEE0-45D9-98E5-074AC3216F3B}">
      <dgm:prSet/>
      <dgm:spPr/>
      <dgm:t>
        <a:bodyPr/>
        <a:lstStyle/>
        <a:p>
          <a:r>
            <a:rPr lang="he-IL" b="1" dirty="0"/>
            <a:t>במידת האפשר, המתח האנלוגי והדיגיטלי צריכים להגיע מאותו מקור מתח.   </a:t>
          </a:r>
          <a:endParaRPr lang="en-US" b="1" dirty="0"/>
        </a:p>
      </dgm:t>
    </dgm:pt>
    <dgm:pt modelId="{98AA4A38-F353-4CF9-82BE-50DA9D80A3D2}" type="parTrans" cxnId="{3DA4751A-3341-4406-B313-09C2C1DF447D}">
      <dgm:prSet/>
      <dgm:spPr/>
      <dgm:t>
        <a:bodyPr/>
        <a:lstStyle/>
        <a:p>
          <a:endParaRPr lang="en-US"/>
        </a:p>
      </dgm:t>
    </dgm:pt>
    <dgm:pt modelId="{59E68EB2-9607-4586-97F7-9046FCD85331}" type="sibTrans" cxnId="{3DA4751A-3341-4406-B313-09C2C1DF447D}">
      <dgm:prSet/>
      <dgm:spPr/>
      <dgm:t>
        <a:bodyPr/>
        <a:lstStyle/>
        <a:p>
          <a:endParaRPr lang="en-US"/>
        </a:p>
      </dgm:t>
    </dgm:pt>
    <dgm:pt modelId="{B59362F2-EC7C-49B9-BCB0-4342B127776D}">
      <dgm:prSet custT="1"/>
      <dgm:spPr/>
      <dgm:t>
        <a:bodyPr/>
        <a:lstStyle/>
        <a:p>
          <a:r>
            <a:rPr lang="he-IL" sz="1600" b="1" dirty="0"/>
            <a:t>מטרה</a:t>
          </a:r>
          <a:r>
            <a:rPr lang="he-IL" sz="1200" dirty="0"/>
            <a:t>:</a:t>
          </a:r>
          <a:endParaRPr lang="en-US" sz="1200" dirty="0"/>
        </a:p>
      </dgm:t>
    </dgm:pt>
    <dgm:pt modelId="{893B1ABE-4590-4986-90D8-A94432F660D6}" type="parTrans" cxnId="{A746151A-977A-458E-9252-1F79361573A8}">
      <dgm:prSet/>
      <dgm:spPr/>
      <dgm:t>
        <a:bodyPr/>
        <a:lstStyle/>
        <a:p>
          <a:endParaRPr lang="en-US"/>
        </a:p>
      </dgm:t>
    </dgm:pt>
    <dgm:pt modelId="{AF45FCA1-53F1-4309-8F40-73C1D53DEEFE}" type="sibTrans" cxnId="{A746151A-977A-458E-9252-1F79361573A8}">
      <dgm:prSet/>
      <dgm:spPr/>
      <dgm:t>
        <a:bodyPr/>
        <a:lstStyle/>
        <a:p>
          <a:endParaRPr lang="en-US"/>
        </a:p>
      </dgm:t>
    </dgm:pt>
    <dgm:pt modelId="{B2130C61-DA68-4E55-A835-6E435CF2F153}">
      <dgm:prSet/>
      <dgm:spPr/>
      <dgm:t>
        <a:bodyPr/>
        <a:lstStyle/>
        <a:p>
          <a:r>
            <a:rPr lang="he-IL" b="1" dirty="0"/>
            <a:t>למנוע רעשים בטווחי מתחים שונים ולשמור על יציבות המערכת.</a:t>
          </a:r>
          <a:endParaRPr lang="en-US" b="1" dirty="0"/>
        </a:p>
      </dgm:t>
    </dgm:pt>
    <dgm:pt modelId="{CF3CB6BA-464B-4166-B7AD-DF5387FA6026}" type="parTrans" cxnId="{261F216C-2EFA-4C05-85A2-5567074BBEFE}">
      <dgm:prSet/>
      <dgm:spPr/>
      <dgm:t>
        <a:bodyPr/>
        <a:lstStyle/>
        <a:p>
          <a:endParaRPr lang="en-US"/>
        </a:p>
      </dgm:t>
    </dgm:pt>
    <dgm:pt modelId="{8335B47B-A028-4EBD-B921-14130955D99D}" type="sibTrans" cxnId="{261F216C-2EFA-4C05-85A2-5567074BBEFE}">
      <dgm:prSet/>
      <dgm:spPr/>
      <dgm:t>
        <a:bodyPr/>
        <a:lstStyle/>
        <a:p>
          <a:endParaRPr lang="en-US"/>
        </a:p>
      </dgm:t>
    </dgm:pt>
    <dgm:pt modelId="{6590F8F9-E49C-4B60-9EDC-5418A01532A9}" type="pres">
      <dgm:prSet presAssocID="{ED979885-1FE5-43E4-8651-CBD10A820B98}" presName="cycle" presStyleCnt="0">
        <dgm:presLayoutVars>
          <dgm:dir/>
          <dgm:resizeHandles val="exact"/>
        </dgm:presLayoutVars>
      </dgm:prSet>
      <dgm:spPr/>
    </dgm:pt>
    <dgm:pt modelId="{DB72676B-ABF5-4343-9A39-B461F50A60EB}" type="pres">
      <dgm:prSet presAssocID="{F9E266AC-9183-4CFF-B1B8-3DEB1DE2BBD9}" presName="node" presStyleLbl="node1" presStyleIdx="0" presStyleCnt="7">
        <dgm:presLayoutVars>
          <dgm:bulletEnabled val="1"/>
        </dgm:presLayoutVars>
      </dgm:prSet>
      <dgm:spPr/>
    </dgm:pt>
    <dgm:pt modelId="{5F6C3CDE-B6DE-4871-9EFC-D76B873C3AB7}" type="pres">
      <dgm:prSet presAssocID="{F9E266AC-9183-4CFF-B1B8-3DEB1DE2BBD9}" presName="spNode" presStyleCnt="0"/>
      <dgm:spPr/>
    </dgm:pt>
    <dgm:pt modelId="{4D9BDE2B-64E4-44B5-A6DA-C64E9017981E}" type="pres">
      <dgm:prSet presAssocID="{CB7E52B9-EDB3-4DFC-AD3A-F88FBB634772}" presName="sibTrans" presStyleLbl="sibTrans1D1" presStyleIdx="0" presStyleCnt="7"/>
      <dgm:spPr/>
    </dgm:pt>
    <dgm:pt modelId="{84945E74-4AB4-49B7-8E08-7B0AEC628612}" type="pres">
      <dgm:prSet presAssocID="{DC31DFA2-4E22-4CAC-A640-6BDEC01B211C}" presName="node" presStyleLbl="node1" presStyleIdx="1" presStyleCnt="7">
        <dgm:presLayoutVars>
          <dgm:bulletEnabled val="1"/>
        </dgm:presLayoutVars>
      </dgm:prSet>
      <dgm:spPr/>
    </dgm:pt>
    <dgm:pt modelId="{40D682C3-07F9-4D80-BC6D-F081FC987E88}" type="pres">
      <dgm:prSet presAssocID="{DC31DFA2-4E22-4CAC-A640-6BDEC01B211C}" presName="spNode" presStyleCnt="0"/>
      <dgm:spPr/>
    </dgm:pt>
    <dgm:pt modelId="{B6EE55F7-D251-4CF9-BB5F-1D3B1A95140A}" type="pres">
      <dgm:prSet presAssocID="{FB34C8FB-C74C-4B10-A8D1-17DFAA2D0EC4}" presName="sibTrans" presStyleLbl="sibTrans1D1" presStyleIdx="1" presStyleCnt="7"/>
      <dgm:spPr/>
    </dgm:pt>
    <dgm:pt modelId="{C637293D-EB2D-4F39-A226-B989A38DBE5B}" type="pres">
      <dgm:prSet presAssocID="{28DF36BD-06CD-4A25-81BE-93A5D49D09ED}" presName="node" presStyleLbl="node1" presStyleIdx="2" presStyleCnt="7">
        <dgm:presLayoutVars>
          <dgm:bulletEnabled val="1"/>
        </dgm:presLayoutVars>
      </dgm:prSet>
      <dgm:spPr/>
    </dgm:pt>
    <dgm:pt modelId="{29A4EEE8-B5FD-400D-BCB3-426EC71D9445}" type="pres">
      <dgm:prSet presAssocID="{28DF36BD-06CD-4A25-81BE-93A5D49D09ED}" presName="spNode" presStyleCnt="0"/>
      <dgm:spPr/>
    </dgm:pt>
    <dgm:pt modelId="{EA91C918-9A79-4B31-9215-678A3A23D48A}" type="pres">
      <dgm:prSet presAssocID="{9F9283F7-8827-4240-A811-160C015FFC23}" presName="sibTrans" presStyleLbl="sibTrans1D1" presStyleIdx="2" presStyleCnt="7"/>
      <dgm:spPr/>
    </dgm:pt>
    <dgm:pt modelId="{80BC7738-FAFB-443F-88F6-8BA96BDF7C93}" type="pres">
      <dgm:prSet presAssocID="{D391E9F2-EBBA-4783-9044-33BCD0725424}" presName="node" presStyleLbl="node1" presStyleIdx="3" presStyleCnt="7">
        <dgm:presLayoutVars>
          <dgm:bulletEnabled val="1"/>
        </dgm:presLayoutVars>
      </dgm:prSet>
      <dgm:spPr/>
    </dgm:pt>
    <dgm:pt modelId="{21F9C340-31F2-4BF7-B23B-95FF4365E23D}" type="pres">
      <dgm:prSet presAssocID="{D391E9F2-EBBA-4783-9044-33BCD0725424}" presName="spNode" presStyleCnt="0"/>
      <dgm:spPr/>
    </dgm:pt>
    <dgm:pt modelId="{CA2E2DA5-845F-4098-9263-8E3BE6265D63}" type="pres">
      <dgm:prSet presAssocID="{8C25E2A0-FC9B-425A-A058-7C2810968FE2}" presName="sibTrans" presStyleLbl="sibTrans1D1" presStyleIdx="3" presStyleCnt="7"/>
      <dgm:spPr/>
    </dgm:pt>
    <dgm:pt modelId="{12E88988-A09E-49B8-A75C-E9B3AAB5AB11}" type="pres">
      <dgm:prSet presAssocID="{14EFBF0A-FEE0-45D9-98E5-074AC3216F3B}" presName="node" presStyleLbl="node1" presStyleIdx="4" presStyleCnt="7">
        <dgm:presLayoutVars>
          <dgm:bulletEnabled val="1"/>
        </dgm:presLayoutVars>
      </dgm:prSet>
      <dgm:spPr/>
    </dgm:pt>
    <dgm:pt modelId="{A727C2BB-131F-4490-A1EC-A701F74D181A}" type="pres">
      <dgm:prSet presAssocID="{14EFBF0A-FEE0-45D9-98E5-074AC3216F3B}" presName="spNode" presStyleCnt="0"/>
      <dgm:spPr/>
    </dgm:pt>
    <dgm:pt modelId="{AFD269D3-E6D2-40EF-B0A2-0F724189F33B}" type="pres">
      <dgm:prSet presAssocID="{59E68EB2-9607-4586-97F7-9046FCD85331}" presName="sibTrans" presStyleLbl="sibTrans1D1" presStyleIdx="4" presStyleCnt="7"/>
      <dgm:spPr/>
    </dgm:pt>
    <dgm:pt modelId="{96832603-CD14-4500-AF80-F56CBFF191A6}" type="pres">
      <dgm:prSet presAssocID="{B59362F2-EC7C-49B9-BCB0-4342B127776D}" presName="node" presStyleLbl="node1" presStyleIdx="5" presStyleCnt="7">
        <dgm:presLayoutVars>
          <dgm:bulletEnabled val="1"/>
        </dgm:presLayoutVars>
      </dgm:prSet>
      <dgm:spPr/>
    </dgm:pt>
    <dgm:pt modelId="{8B40BC4C-EAB2-4DF3-A30C-4E805D6C9D61}" type="pres">
      <dgm:prSet presAssocID="{B59362F2-EC7C-49B9-BCB0-4342B127776D}" presName="spNode" presStyleCnt="0"/>
      <dgm:spPr/>
    </dgm:pt>
    <dgm:pt modelId="{38361D96-B1A2-486C-A591-60EAA65ED631}" type="pres">
      <dgm:prSet presAssocID="{AF45FCA1-53F1-4309-8F40-73C1D53DEEFE}" presName="sibTrans" presStyleLbl="sibTrans1D1" presStyleIdx="5" presStyleCnt="7"/>
      <dgm:spPr/>
    </dgm:pt>
    <dgm:pt modelId="{10B41F07-01AE-4647-A0D6-3EB80B4F121F}" type="pres">
      <dgm:prSet presAssocID="{B2130C61-DA68-4E55-A835-6E435CF2F153}" presName="node" presStyleLbl="node1" presStyleIdx="6" presStyleCnt="7">
        <dgm:presLayoutVars>
          <dgm:bulletEnabled val="1"/>
        </dgm:presLayoutVars>
      </dgm:prSet>
      <dgm:spPr/>
    </dgm:pt>
    <dgm:pt modelId="{C1278888-7EDA-4690-A657-8A5F82B84AFA}" type="pres">
      <dgm:prSet presAssocID="{B2130C61-DA68-4E55-A835-6E435CF2F153}" presName="spNode" presStyleCnt="0"/>
      <dgm:spPr/>
    </dgm:pt>
    <dgm:pt modelId="{8AA903B6-A640-47DA-83BF-1475D6EE95C7}" type="pres">
      <dgm:prSet presAssocID="{8335B47B-A028-4EBD-B921-14130955D99D}" presName="sibTrans" presStyleLbl="sibTrans1D1" presStyleIdx="6" presStyleCnt="7"/>
      <dgm:spPr/>
    </dgm:pt>
  </dgm:ptLst>
  <dgm:cxnLst>
    <dgm:cxn modelId="{655A9C06-0856-4471-99D6-B381481E7A09}" srcId="{ED979885-1FE5-43E4-8651-CBD10A820B98}" destId="{F9E266AC-9183-4CFF-B1B8-3DEB1DE2BBD9}" srcOrd="0" destOrd="0" parTransId="{D1BABBF1-903E-468A-B065-07A6A9506AEA}" sibTransId="{CB7E52B9-EDB3-4DFC-AD3A-F88FBB634772}"/>
    <dgm:cxn modelId="{7153CE06-B372-4A41-8F03-B0683BE5712B}" type="presOf" srcId="{B59362F2-EC7C-49B9-BCB0-4342B127776D}" destId="{96832603-CD14-4500-AF80-F56CBFF191A6}" srcOrd="0" destOrd="0" presId="urn:microsoft.com/office/officeart/2005/8/layout/cycle5"/>
    <dgm:cxn modelId="{A746151A-977A-458E-9252-1F79361573A8}" srcId="{ED979885-1FE5-43E4-8651-CBD10A820B98}" destId="{B59362F2-EC7C-49B9-BCB0-4342B127776D}" srcOrd="5" destOrd="0" parTransId="{893B1ABE-4590-4986-90D8-A94432F660D6}" sibTransId="{AF45FCA1-53F1-4309-8F40-73C1D53DEEFE}"/>
    <dgm:cxn modelId="{3DA4751A-3341-4406-B313-09C2C1DF447D}" srcId="{ED979885-1FE5-43E4-8651-CBD10A820B98}" destId="{14EFBF0A-FEE0-45D9-98E5-074AC3216F3B}" srcOrd="4" destOrd="0" parTransId="{98AA4A38-F353-4CF9-82BE-50DA9D80A3D2}" sibTransId="{59E68EB2-9607-4586-97F7-9046FCD85331}"/>
    <dgm:cxn modelId="{86697A1E-A08C-4BEF-AF20-C032C60C6987}" type="presOf" srcId="{CB7E52B9-EDB3-4DFC-AD3A-F88FBB634772}" destId="{4D9BDE2B-64E4-44B5-A6DA-C64E9017981E}" srcOrd="0" destOrd="0" presId="urn:microsoft.com/office/officeart/2005/8/layout/cycle5"/>
    <dgm:cxn modelId="{72695229-07B8-4957-B308-2C53A0DA1B84}" type="presOf" srcId="{B2130C61-DA68-4E55-A835-6E435CF2F153}" destId="{10B41F07-01AE-4647-A0D6-3EB80B4F121F}" srcOrd="0" destOrd="0" presId="urn:microsoft.com/office/officeart/2005/8/layout/cycle5"/>
    <dgm:cxn modelId="{13ABDF2B-88C6-4A8E-8624-9181A1EA76DD}" type="presOf" srcId="{ED979885-1FE5-43E4-8651-CBD10A820B98}" destId="{6590F8F9-E49C-4B60-9EDC-5418A01532A9}" srcOrd="0" destOrd="0" presId="urn:microsoft.com/office/officeart/2005/8/layout/cycle5"/>
    <dgm:cxn modelId="{1547764B-9025-4B30-9038-5AA38BE04BF6}" type="presOf" srcId="{8C25E2A0-FC9B-425A-A058-7C2810968FE2}" destId="{CA2E2DA5-845F-4098-9263-8E3BE6265D63}" srcOrd="0" destOrd="0" presId="urn:microsoft.com/office/officeart/2005/8/layout/cycle5"/>
    <dgm:cxn modelId="{261F216C-2EFA-4C05-85A2-5567074BBEFE}" srcId="{ED979885-1FE5-43E4-8651-CBD10A820B98}" destId="{B2130C61-DA68-4E55-A835-6E435CF2F153}" srcOrd="6" destOrd="0" parTransId="{CF3CB6BA-464B-4166-B7AD-DF5387FA6026}" sibTransId="{8335B47B-A028-4EBD-B921-14130955D99D}"/>
    <dgm:cxn modelId="{9559638A-5640-4A7B-95F0-2236768C0EC4}" type="presOf" srcId="{8335B47B-A028-4EBD-B921-14130955D99D}" destId="{8AA903B6-A640-47DA-83BF-1475D6EE95C7}" srcOrd="0" destOrd="0" presId="urn:microsoft.com/office/officeart/2005/8/layout/cycle5"/>
    <dgm:cxn modelId="{E83D3F8E-169F-4A2E-AEAF-208CBD90744D}" srcId="{ED979885-1FE5-43E4-8651-CBD10A820B98}" destId="{D391E9F2-EBBA-4783-9044-33BCD0725424}" srcOrd="3" destOrd="0" parTransId="{8991DEA7-1C38-4942-9D32-6CDCC8F7305C}" sibTransId="{8C25E2A0-FC9B-425A-A058-7C2810968FE2}"/>
    <dgm:cxn modelId="{62A3C790-B6F6-4A0C-B4FE-75B21DE685A4}" type="presOf" srcId="{AF45FCA1-53F1-4309-8F40-73C1D53DEEFE}" destId="{38361D96-B1A2-486C-A591-60EAA65ED631}" srcOrd="0" destOrd="0" presId="urn:microsoft.com/office/officeart/2005/8/layout/cycle5"/>
    <dgm:cxn modelId="{78BE97A1-B4AA-4E88-96B6-207ABA5EC255}" type="presOf" srcId="{59E68EB2-9607-4586-97F7-9046FCD85331}" destId="{AFD269D3-E6D2-40EF-B0A2-0F724189F33B}" srcOrd="0" destOrd="0" presId="urn:microsoft.com/office/officeart/2005/8/layout/cycle5"/>
    <dgm:cxn modelId="{BD684BA8-FF83-46E6-8972-809A061A0A26}" type="presOf" srcId="{FB34C8FB-C74C-4B10-A8D1-17DFAA2D0EC4}" destId="{B6EE55F7-D251-4CF9-BB5F-1D3B1A95140A}" srcOrd="0" destOrd="0" presId="urn:microsoft.com/office/officeart/2005/8/layout/cycle5"/>
    <dgm:cxn modelId="{F777B5B8-AA9E-41A0-8BB5-36E52BE67724}" srcId="{ED979885-1FE5-43E4-8651-CBD10A820B98}" destId="{28DF36BD-06CD-4A25-81BE-93A5D49D09ED}" srcOrd="2" destOrd="0" parTransId="{3226E99D-F4B4-4195-B6DB-CA96E1B899D7}" sibTransId="{9F9283F7-8827-4240-A811-160C015FFC23}"/>
    <dgm:cxn modelId="{E44F4BBC-22BA-48CB-A57A-2027BCCD6B6E}" type="presOf" srcId="{14EFBF0A-FEE0-45D9-98E5-074AC3216F3B}" destId="{12E88988-A09E-49B8-A75C-E9B3AAB5AB11}" srcOrd="0" destOrd="0" presId="urn:microsoft.com/office/officeart/2005/8/layout/cycle5"/>
    <dgm:cxn modelId="{51DE6EDA-E354-4BF0-8BB2-9D2E4F750008}" srcId="{ED979885-1FE5-43E4-8651-CBD10A820B98}" destId="{DC31DFA2-4E22-4CAC-A640-6BDEC01B211C}" srcOrd="1" destOrd="0" parTransId="{39F5FEEE-A347-4F51-8355-078AB64E51EE}" sibTransId="{FB34C8FB-C74C-4B10-A8D1-17DFAA2D0EC4}"/>
    <dgm:cxn modelId="{91B75DDE-F0C2-4890-A137-21AD156ED729}" type="presOf" srcId="{F9E266AC-9183-4CFF-B1B8-3DEB1DE2BBD9}" destId="{DB72676B-ABF5-4343-9A39-B461F50A60EB}" srcOrd="0" destOrd="0" presId="urn:microsoft.com/office/officeart/2005/8/layout/cycle5"/>
    <dgm:cxn modelId="{D63D1DE1-D433-4D0D-A0FD-D8C3AD9BE83C}" type="presOf" srcId="{D391E9F2-EBBA-4783-9044-33BCD0725424}" destId="{80BC7738-FAFB-443F-88F6-8BA96BDF7C93}" srcOrd="0" destOrd="0" presId="urn:microsoft.com/office/officeart/2005/8/layout/cycle5"/>
    <dgm:cxn modelId="{E43156E4-5A6C-4EA0-8C0C-D8B5627F7D4A}" type="presOf" srcId="{DC31DFA2-4E22-4CAC-A640-6BDEC01B211C}" destId="{84945E74-4AB4-49B7-8E08-7B0AEC628612}" srcOrd="0" destOrd="0" presId="urn:microsoft.com/office/officeart/2005/8/layout/cycle5"/>
    <dgm:cxn modelId="{4800DEE6-CC1D-4072-B00D-DFB2BFAD6AB5}" type="presOf" srcId="{28DF36BD-06CD-4A25-81BE-93A5D49D09ED}" destId="{C637293D-EB2D-4F39-A226-B989A38DBE5B}" srcOrd="0" destOrd="0" presId="urn:microsoft.com/office/officeart/2005/8/layout/cycle5"/>
    <dgm:cxn modelId="{568D85F3-8218-46FF-B292-2220E5F5EB16}" type="presOf" srcId="{9F9283F7-8827-4240-A811-160C015FFC23}" destId="{EA91C918-9A79-4B31-9215-678A3A23D48A}" srcOrd="0" destOrd="0" presId="urn:microsoft.com/office/officeart/2005/8/layout/cycle5"/>
    <dgm:cxn modelId="{7D2E3756-F549-4E75-B696-AA3A4B5C9E58}" type="presParOf" srcId="{6590F8F9-E49C-4B60-9EDC-5418A01532A9}" destId="{DB72676B-ABF5-4343-9A39-B461F50A60EB}" srcOrd="0" destOrd="0" presId="urn:microsoft.com/office/officeart/2005/8/layout/cycle5"/>
    <dgm:cxn modelId="{41B9C0CD-1CCD-41F0-ABD8-B38FFFB11B0D}" type="presParOf" srcId="{6590F8F9-E49C-4B60-9EDC-5418A01532A9}" destId="{5F6C3CDE-B6DE-4871-9EFC-D76B873C3AB7}" srcOrd="1" destOrd="0" presId="urn:microsoft.com/office/officeart/2005/8/layout/cycle5"/>
    <dgm:cxn modelId="{CB7BAB2E-B3D7-4CA6-B86E-261434F283E5}" type="presParOf" srcId="{6590F8F9-E49C-4B60-9EDC-5418A01532A9}" destId="{4D9BDE2B-64E4-44B5-A6DA-C64E9017981E}" srcOrd="2" destOrd="0" presId="urn:microsoft.com/office/officeart/2005/8/layout/cycle5"/>
    <dgm:cxn modelId="{5F14BB4E-6100-4FE6-8F78-E5E0D3F9F5C2}" type="presParOf" srcId="{6590F8F9-E49C-4B60-9EDC-5418A01532A9}" destId="{84945E74-4AB4-49B7-8E08-7B0AEC628612}" srcOrd="3" destOrd="0" presId="urn:microsoft.com/office/officeart/2005/8/layout/cycle5"/>
    <dgm:cxn modelId="{1BE22E2B-DABC-46AE-BC63-7EBFD9583CF0}" type="presParOf" srcId="{6590F8F9-E49C-4B60-9EDC-5418A01532A9}" destId="{40D682C3-07F9-4D80-BC6D-F081FC987E88}" srcOrd="4" destOrd="0" presId="urn:microsoft.com/office/officeart/2005/8/layout/cycle5"/>
    <dgm:cxn modelId="{F1AF5E63-E29B-49E8-ACC6-35E8E0FEE1BF}" type="presParOf" srcId="{6590F8F9-E49C-4B60-9EDC-5418A01532A9}" destId="{B6EE55F7-D251-4CF9-BB5F-1D3B1A95140A}" srcOrd="5" destOrd="0" presId="urn:microsoft.com/office/officeart/2005/8/layout/cycle5"/>
    <dgm:cxn modelId="{74B2BD4C-F2AA-4F9E-B47A-34C54297E2D9}" type="presParOf" srcId="{6590F8F9-E49C-4B60-9EDC-5418A01532A9}" destId="{C637293D-EB2D-4F39-A226-B989A38DBE5B}" srcOrd="6" destOrd="0" presId="urn:microsoft.com/office/officeart/2005/8/layout/cycle5"/>
    <dgm:cxn modelId="{5F40315A-F0DF-4802-8A65-7183D706925E}" type="presParOf" srcId="{6590F8F9-E49C-4B60-9EDC-5418A01532A9}" destId="{29A4EEE8-B5FD-400D-BCB3-426EC71D9445}" srcOrd="7" destOrd="0" presId="urn:microsoft.com/office/officeart/2005/8/layout/cycle5"/>
    <dgm:cxn modelId="{7859EC67-E1FF-4C9E-8A4B-E049B918BB38}" type="presParOf" srcId="{6590F8F9-E49C-4B60-9EDC-5418A01532A9}" destId="{EA91C918-9A79-4B31-9215-678A3A23D48A}" srcOrd="8" destOrd="0" presId="urn:microsoft.com/office/officeart/2005/8/layout/cycle5"/>
    <dgm:cxn modelId="{E72F29C8-82A8-44E8-9F26-8267B93B8E32}" type="presParOf" srcId="{6590F8F9-E49C-4B60-9EDC-5418A01532A9}" destId="{80BC7738-FAFB-443F-88F6-8BA96BDF7C93}" srcOrd="9" destOrd="0" presId="urn:microsoft.com/office/officeart/2005/8/layout/cycle5"/>
    <dgm:cxn modelId="{12DD6B47-A349-4AA7-9980-A96E01C8BF74}" type="presParOf" srcId="{6590F8F9-E49C-4B60-9EDC-5418A01532A9}" destId="{21F9C340-31F2-4BF7-B23B-95FF4365E23D}" srcOrd="10" destOrd="0" presId="urn:microsoft.com/office/officeart/2005/8/layout/cycle5"/>
    <dgm:cxn modelId="{C4BFF844-5F08-444F-A6C5-312575CC39CD}" type="presParOf" srcId="{6590F8F9-E49C-4B60-9EDC-5418A01532A9}" destId="{CA2E2DA5-845F-4098-9263-8E3BE6265D63}" srcOrd="11" destOrd="0" presId="urn:microsoft.com/office/officeart/2005/8/layout/cycle5"/>
    <dgm:cxn modelId="{A48A6DA1-EC29-43CD-84FB-0A2EC08C7B61}" type="presParOf" srcId="{6590F8F9-E49C-4B60-9EDC-5418A01532A9}" destId="{12E88988-A09E-49B8-A75C-E9B3AAB5AB11}" srcOrd="12" destOrd="0" presId="urn:microsoft.com/office/officeart/2005/8/layout/cycle5"/>
    <dgm:cxn modelId="{70C70F67-C606-4590-A9D5-958BB385330D}" type="presParOf" srcId="{6590F8F9-E49C-4B60-9EDC-5418A01532A9}" destId="{A727C2BB-131F-4490-A1EC-A701F74D181A}" srcOrd="13" destOrd="0" presId="urn:microsoft.com/office/officeart/2005/8/layout/cycle5"/>
    <dgm:cxn modelId="{0F443684-BA71-41D7-B405-A06797101E1E}" type="presParOf" srcId="{6590F8F9-E49C-4B60-9EDC-5418A01532A9}" destId="{AFD269D3-E6D2-40EF-B0A2-0F724189F33B}" srcOrd="14" destOrd="0" presId="urn:microsoft.com/office/officeart/2005/8/layout/cycle5"/>
    <dgm:cxn modelId="{BF387865-24B8-44CB-9489-3266D126B93E}" type="presParOf" srcId="{6590F8F9-E49C-4B60-9EDC-5418A01532A9}" destId="{96832603-CD14-4500-AF80-F56CBFF191A6}" srcOrd="15" destOrd="0" presId="urn:microsoft.com/office/officeart/2005/8/layout/cycle5"/>
    <dgm:cxn modelId="{2F6D7F60-8910-4FE0-89BE-E96FB90CAD7C}" type="presParOf" srcId="{6590F8F9-E49C-4B60-9EDC-5418A01532A9}" destId="{8B40BC4C-EAB2-4DF3-A30C-4E805D6C9D61}" srcOrd="16" destOrd="0" presId="urn:microsoft.com/office/officeart/2005/8/layout/cycle5"/>
    <dgm:cxn modelId="{AF1F9F58-D6DF-4087-90CF-68B5036CB8C9}" type="presParOf" srcId="{6590F8F9-E49C-4B60-9EDC-5418A01532A9}" destId="{38361D96-B1A2-486C-A591-60EAA65ED631}" srcOrd="17" destOrd="0" presId="urn:microsoft.com/office/officeart/2005/8/layout/cycle5"/>
    <dgm:cxn modelId="{360B285D-8C49-484F-B264-8FA901F6292D}" type="presParOf" srcId="{6590F8F9-E49C-4B60-9EDC-5418A01532A9}" destId="{10B41F07-01AE-4647-A0D6-3EB80B4F121F}" srcOrd="18" destOrd="0" presId="urn:microsoft.com/office/officeart/2005/8/layout/cycle5"/>
    <dgm:cxn modelId="{891B4C17-A9B3-403A-8E1F-5F9F62EC4348}" type="presParOf" srcId="{6590F8F9-E49C-4B60-9EDC-5418A01532A9}" destId="{C1278888-7EDA-4690-A657-8A5F82B84AFA}" srcOrd="19" destOrd="0" presId="urn:microsoft.com/office/officeart/2005/8/layout/cycle5"/>
    <dgm:cxn modelId="{67E29E70-D4E6-437C-B8D3-FF0C9EA8A55F}" type="presParOf" srcId="{6590F8F9-E49C-4B60-9EDC-5418A01532A9}" destId="{8AA903B6-A640-47DA-83BF-1475D6EE95C7}" srcOrd="20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2676B-ABF5-4343-9A39-B461F50A60EB}">
      <dsp:nvSpPr>
        <dsp:cNvPr id="0" name=""/>
        <dsp:cNvSpPr/>
      </dsp:nvSpPr>
      <dsp:spPr>
        <a:xfrm>
          <a:off x="5258497" y="2144"/>
          <a:ext cx="1603885" cy="1042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/>
            <a:t>עקרונות חשובים בממשק אנלוגי-דיגיטלי:</a:t>
          </a:r>
          <a:endParaRPr lang="en-US" sz="1600" b="1" kern="1200" dirty="0"/>
        </a:p>
      </dsp:txBody>
      <dsp:txXfrm>
        <a:off x="5309389" y="53036"/>
        <a:ext cx="1502101" cy="940741"/>
      </dsp:txXfrm>
    </dsp:sp>
    <dsp:sp modelId="{4D9BDE2B-64E4-44B5-A6DA-C64E9017981E}">
      <dsp:nvSpPr>
        <dsp:cNvPr id="0" name=""/>
        <dsp:cNvSpPr/>
      </dsp:nvSpPr>
      <dsp:spPr>
        <a:xfrm>
          <a:off x="3083650" y="523407"/>
          <a:ext cx="5953579" cy="5953579"/>
        </a:xfrm>
        <a:custGeom>
          <a:avLst/>
          <a:gdLst/>
          <a:ahLst/>
          <a:cxnLst/>
          <a:rect l="0" t="0" r="0" b="0"/>
          <a:pathLst>
            <a:path>
              <a:moveTo>
                <a:pt x="3988989" y="177373"/>
              </a:moveTo>
              <a:arcTo wR="2976789" hR="2976789" stAng="17392724" swAng="772470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945E74-4AB4-49B7-8E08-7B0AEC628612}">
      <dsp:nvSpPr>
        <dsp:cNvPr id="0" name=""/>
        <dsp:cNvSpPr/>
      </dsp:nvSpPr>
      <dsp:spPr>
        <a:xfrm>
          <a:off x="7585844" y="1122936"/>
          <a:ext cx="1603885" cy="1042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b="1" kern="1200" dirty="0"/>
            <a:t>שימוש בנגד טורי:  </a:t>
          </a:r>
          <a:endParaRPr lang="en-US" sz="1500" b="1" kern="1200" dirty="0"/>
        </a:p>
      </dsp:txBody>
      <dsp:txXfrm>
        <a:off x="7636736" y="1173828"/>
        <a:ext cx="1502101" cy="940741"/>
      </dsp:txXfrm>
    </dsp:sp>
    <dsp:sp modelId="{B6EE55F7-D251-4CF9-BB5F-1D3B1A95140A}">
      <dsp:nvSpPr>
        <dsp:cNvPr id="0" name=""/>
        <dsp:cNvSpPr/>
      </dsp:nvSpPr>
      <dsp:spPr>
        <a:xfrm>
          <a:off x="3083650" y="523407"/>
          <a:ext cx="5953579" cy="5953579"/>
        </a:xfrm>
        <a:custGeom>
          <a:avLst/>
          <a:gdLst/>
          <a:ahLst/>
          <a:cxnLst/>
          <a:rect l="0" t="0" r="0" b="0"/>
          <a:pathLst>
            <a:path>
              <a:moveTo>
                <a:pt x="5758971" y="1918138"/>
              </a:moveTo>
              <a:arcTo wR="2976789" hR="2976789" stAng="20350057" swAng="1064547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37293D-EB2D-4F39-A226-B989A38DBE5B}">
      <dsp:nvSpPr>
        <dsp:cNvPr id="0" name=""/>
        <dsp:cNvSpPr/>
      </dsp:nvSpPr>
      <dsp:spPr>
        <a:xfrm>
          <a:off x="8160652" y="3641332"/>
          <a:ext cx="1603885" cy="1042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b="1" kern="1200" dirty="0"/>
            <a:t>יש להוסיף נגד טורי שיגביל את הזרם לקלט הדיגיטלי, במיוחד במערכות עם קלט אנלוגי רועש.</a:t>
          </a:r>
          <a:endParaRPr lang="en-US" sz="1200" b="1" kern="1200" dirty="0"/>
        </a:p>
      </dsp:txBody>
      <dsp:txXfrm>
        <a:off x="8211544" y="3692224"/>
        <a:ext cx="1502101" cy="940741"/>
      </dsp:txXfrm>
    </dsp:sp>
    <dsp:sp modelId="{EA91C918-9A79-4B31-9215-678A3A23D48A}">
      <dsp:nvSpPr>
        <dsp:cNvPr id="0" name=""/>
        <dsp:cNvSpPr/>
      </dsp:nvSpPr>
      <dsp:spPr>
        <a:xfrm>
          <a:off x="3083650" y="523407"/>
          <a:ext cx="5953579" cy="5953579"/>
        </a:xfrm>
        <a:custGeom>
          <a:avLst/>
          <a:gdLst/>
          <a:ahLst/>
          <a:cxnLst/>
          <a:rect l="0" t="0" r="0" b="0"/>
          <a:pathLst>
            <a:path>
              <a:moveTo>
                <a:pt x="5604629" y="4375266"/>
              </a:moveTo>
              <a:arcTo wR="2976789" hR="2976789" stAng="1681254" swAng="835724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BC7738-FAFB-443F-88F6-8BA96BDF7C93}">
      <dsp:nvSpPr>
        <dsp:cNvPr id="0" name=""/>
        <dsp:cNvSpPr/>
      </dsp:nvSpPr>
      <dsp:spPr>
        <a:xfrm>
          <a:off x="6550077" y="5660929"/>
          <a:ext cx="1603885" cy="1042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/>
            <a:t>מקור מתח משותף:  </a:t>
          </a:r>
          <a:endParaRPr lang="en-US" sz="1600" b="1" kern="1200" dirty="0"/>
        </a:p>
      </dsp:txBody>
      <dsp:txXfrm>
        <a:off x="6600969" y="5711821"/>
        <a:ext cx="1502101" cy="940741"/>
      </dsp:txXfrm>
    </dsp:sp>
    <dsp:sp modelId="{CA2E2DA5-845F-4098-9263-8E3BE6265D63}">
      <dsp:nvSpPr>
        <dsp:cNvPr id="0" name=""/>
        <dsp:cNvSpPr/>
      </dsp:nvSpPr>
      <dsp:spPr>
        <a:xfrm>
          <a:off x="3083650" y="523407"/>
          <a:ext cx="5953579" cy="5953579"/>
        </a:xfrm>
        <a:custGeom>
          <a:avLst/>
          <a:gdLst/>
          <a:ahLst/>
          <a:cxnLst/>
          <a:rect l="0" t="0" r="0" b="0"/>
          <a:pathLst>
            <a:path>
              <a:moveTo>
                <a:pt x="3272319" y="5938873"/>
              </a:moveTo>
              <a:arcTo wR="2976789" hR="2976789" stAng="5058144" swAng="683713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E88988-A09E-49B8-A75C-E9B3AAB5AB11}">
      <dsp:nvSpPr>
        <dsp:cNvPr id="0" name=""/>
        <dsp:cNvSpPr/>
      </dsp:nvSpPr>
      <dsp:spPr>
        <a:xfrm>
          <a:off x="3966916" y="5660929"/>
          <a:ext cx="1603885" cy="1042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b="1" kern="1200" dirty="0"/>
            <a:t>במידת האפשר, המתח האנלוגי והדיגיטלי צריכים להגיע מאותו מקור מתח.   </a:t>
          </a:r>
          <a:endParaRPr lang="en-US" sz="1200" b="1" kern="1200" dirty="0"/>
        </a:p>
      </dsp:txBody>
      <dsp:txXfrm>
        <a:off x="4017808" y="5711821"/>
        <a:ext cx="1502101" cy="940741"/>
      </dsp:txXfrm>
    </dsp:sp>
    <dsp:sp modelId="{AFD269D3-E6D2-40EF-B0A2-0F724189F33B}">
      <dsp:nvSpPr>
        <dsp:cNvPr id="0" name=""/>
        <dsp:cNvSpPr/>
      </dsp:nvSpPr>
      <dsp:spPr>
        <a:xfrm>
          <a:off x="3083650" y="523407"/>
          <a:ext cx="5953579" cy="5953579"/>
        </a:xfrm>
        <a:custGeom>
          <a:avLst/>
          <a:gdLst/>
          <a:ahLst/>
          <a:cxnLst/>
          <a:rect l="0" t="0" r="0" b="0"/>
          <a:pathLst>
            <a:path>
              <a:moveTo>
                <a:pt x="762853" y="4966705"/>
              </a:moveTo>
              <a:arcTo wR="2976789" hR="2976789" stAng="8283023" swAng="835724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832603-CD14-4500-AF80-F56CBFF191A6}">
      <dsp:nvSpPr>
        <dsp:cNvPr id="0" name=""/>
        <dsp:cNvSpPr/>
      </dsp:nvSpPr>
      <dsp:spPr>
        <a:xfrm>
          <a:off x="2356341" y="3641332"/>
          <a:ext cx="1603885" cy="1042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/>
            <a:t>מטרה</a:t>
          </a:r>
          <a:r>
            <a:rPr lang="he-IL" sz="1200" kern="1200" dirty="0"/>
            <a:t>:</a:t>
          </a:r>
          <a:endParaRPr lang="en-US" sz="1200" kern="1200" dirty="0"/>
        </a:p>
      </dsp:txBody>
      <dsp:txXfrm>
        <a:off x="2407233" y="3692224"/>
        <a:ext cx="1502101" cy="940741"/>
      </dsp:txXfrm>
    </dsp:sp>
    <dsp:sp modelId="{38361D96-B1A2-486C-A591-60EAA65ED631}">
      <dsp:nvSpPr>
        <dsp:cNvPr id="0" name=""/>
        <dsp:cNvSpPr/>
      </dsp:nvSpPr>
      <dsp:spPr>
        <a:xfrm>
          <a:off x="3083650" y="523407"/>
          <a:ext cx="5953579" cy="5953579"/>
        </a:xfrm>
        <a:custGeom>
          <a:avLst/>
          <a:gdLst/>
          <a:ahLst/>
          <a:cxnLst/>
          <a:rect l="0" t="0" r="0" b="0"/>
          <a:pathLst>
            <a:path>
              <a:moveTo>
                <a:pt x="4327" y="2816330"/>
              </a:moveTo>
              <a:arcTo wR="2976789" hR="2976789" stAng="10985396" swAng="1064547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B41F07-01AE-4647-A0D6-3EB80B4F121F}">
      <dsp:nvSpPr>
        <dsp:cNvPr id="0" name=""/>
        <dsp:cNvSpPr/>
      </dsp:nvSpPr>
      <dsp:spPr>
        <a:xfrm>
          <a:off x="2931149" y="1122936"/>
          <a:ext cx="1603885" cy="1042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b="1" kern="1200" dirty="0"/>
            <a:t>למנוע רעשים בטווחי מתחים שונים ולשמור על יציבות המערכת.</a:t>
          </a:r>
          <a:endParaRPr lang="en-US" sz="1200" b="1" kern="1200" dirty="0"/>
        </a:p>
      </dsp:txBody>
      <dsp:txXfrm>
        <a:off x="2982041" y="1173828"/>
        <a:ext cx="1502101" cy="940741"/>
      </dsp:txXfrm>
    </dsp:sp>
    <dsp:sp modelId="{8AA903B6-A640-47DA-83BF-1475D6EE95C7}">
      <dsp:nvSpPr>
        <dsp:cNvPr id="0" name=""/>
        <dsp:cNvSpPr/>
      </dsp:nvSpPr>
      <dsp:spPr>
        <a:xfrm>
          <a:off x="3083650" y="523407"/>
          <a:ext cx="5953579" cy="5953579"/>
        </a:xfrm>
        <a:custGeom>
          <a:avLst/>
          <a:gdLst/>
          <a:ahLst/>
          <a:cxnLst/>
          <a:rect l="0" t="0" r="0" b="0"/>
          <a:pathLst>
            <a:path>
              <a:moveTo>
                <a:pt x="1366281" y="473284"/>
              </a:moveTo>
              <a:arcTo wR="2976789" hR="2976789" stAng="14234806" swAng="772470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CB714FF3-80C8-436F-964F-0CA2D78EC068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A6EFF579-1829-48BF-8B7B-3D8A05301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41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FF579-1829-48BF-8B7B-3D8A053010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1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FF579-1829-48BF-8B7B-3D8A053010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55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DE75A-AA6F-ABA2-764E-14461BFE2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F249D742-D60D-A17D-5C64-0ED179F77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9EAC9863-3174-34E4-52B3-C30BA2E8F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F396375A-6A20-4980-2006-C4FD5F0CC3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FF579-1829-48BF-8B7B-3D8A053010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62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62EA3-B50B-99AC-F1BE-923544356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3ED45F9E-5791-73B8-D231-F8368B1D0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989E11EE-28FC-B75A-4CD5-E73DBB4FA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DA52EE2-9859-18AC-D14F-8C4535D02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FF579-1829-48BF-8B7B-3D8A053010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24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FF579-1829-48BF-8B7B-3D8A053010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22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56AA0-95DD-52BC-29FA-DFB0D1D30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B8D672B6-E5A3-052C-172D-6D49C08771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37EA1DBC-E7FC-5EF0-D791-A36F451FF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07449935-E299-7229-08BD-79F155987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FF579-1829-48BF-8B7B-3D8A053010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29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BC97A-5F40-5BC8-C86E-4C2173DA5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A22F10FB-D251-5B2E-BB66-66455B86D5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F7053418-9B22-FDD3-DB3C-37E64C614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B5AD3FE-AC88-1A42-8C3C-18F4999F43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FF579-1829-48BF-8B7B-3D8A053010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23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FF579-1829-48BF-8B7B-3D8A053010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68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FF579-1829-48BF-8B7B-3D8A053010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30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0C1EF90-E4A4-4B72-A560-DD7036CBD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43FAE29F-F42D-EDFE-EAE5-5D98EBA55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2A4E5E5-F671-647A-4B73-CCF1C18CE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B4252-7508-4CA1-A290-A418F42E39CD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127B39D-6B42-1F13-4749-DE9D04D61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4975515-5401-ECB9-CA72-0302B42F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A14D8-78E3-41C5-8721-F7D53A4A7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77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1D895EA-1934-9CC9-B5BD-57838FD3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997DE1BE-F775-A48A-00D6-15B666500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9E1E4C0-409F-CD34-EEFC-26B446C05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B4252-7508-4CA1-A290-A418F42E39CD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EF6FEC4-BE79-2843-B90B-4EABF1B20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DB10594-208F-C7C2-319C-4BBDF3BE9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A14D8-78E3-41C5-8721-F7D53A4A7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06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99591A5D-0E9A-02BE-4E22-06B7E8E654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6619B2E6-F80F-3F58-1A92-70B1034DB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62ED7B4-E3F1-D326-D6E9-1F784F42D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B4252-7508-4CA1-A290-A418F42E39CD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D47137B-6F0A-5C43-0E31-8BA928488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552A2BF-0AA4-BCDA-CB7D-98D3647B9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A14D8-78E3-41C5-8721-F7D53A4A7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6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B247605-2523-4B7F-7DC0-4D4DCC3BA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DAC4B7-6B39-D9AC-0A30-7EDE75009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F5E30B6-E7D3-D2F1-013B-217CF5B68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B4252-7508-4CA1-A290-A418F42E39CD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582B357-EB10-9174-D005-608FE89C9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723815C-AF01-532D-46F7-2E763E2A3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A14D8-78E3-41C5-8721-F7D53A4A7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23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5C92F28-243A-0E80-35CD-573E77625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E0FD710-D304-5713-65C8-935C730D5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2426981-2A84-121C-AB9A-4AE3524EA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B4252-7508-4CA1-A290-A418F42E39CD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93C9081-C38A-51ED-9DAB-65B5B954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0DD962A-B466-759B-A51B-5E107E359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A14D8-78E3-41C5-8721-F7D53A4A7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4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E4EAE78-B383-4FB4-425E-22E21E075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DF510BE-A0BC-6062-4C8F-9274D9AE2B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79B5750-23D3-98A7-370E-C905908E1A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ECFF3C6-2262-26F1-2EF4-7A9CB4D8B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B4252-7508-4CA1-A290-A418F42E39CD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F75C00C-18FF-6449-9C43-91B84AE7B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9B26A61-4646-9762-A7BE-F868CDA60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A14D8-78E3-41C5-8721-F7D53A4A7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53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C5744FC-DFC7-A883-130D-BB654C8FC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0764F15-AEB2-F1F4-745B-113B076AA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388BE2C-6CDF-3353-6863-C706CD4DE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5B449BEA-7EBD-D357-5F3D-3D29466AE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862F2056-4E2F-25C1-E65F-D154BF585A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7DE36A3F-34B1-E15B-0B77-2BD3597D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B4252-7508-4CA1-A290-A418F42E39CD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A7C493B1-E64F-E22C-34A7-F7A88BCBF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E4CD3B61-A6E1-2694-521E-63BB18C9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A14D8-78E3-41C5-8721-F7D53A4A7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82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1ADE569-B0E2-F621-428E-64A403E3E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4E36032C-E90E-B82D-1C89-7CEF69173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B4252-7508-4CA1-A290-A418F42E39CD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4D84D656-7C60-87D7-35BA-CA8D2C55B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C95B879-931E-613A-F509-FC10434D9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A14D8-78E3-41C5-8721-F7D53A4A7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9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4605D38A-4CBB-E177-8E6F-44B8F09B0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B4252-7508-4CA1-A290-A418F42E39CD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870B091F-CA71-7DAF-564F-4DC6D05CA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A178D54-A34E-15A5-AC26-04AF17B3C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A14D8-78E3-41C5-8721-F7D53A4A7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46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9B79AB4-D0AF-DEC9-AC26-59C52E897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4E00105-BBF2-637B-2F53-9A89557A2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0EC736FD-A29E-8609-EF69-5FE19E7F0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6AD8531-7BD9-361B-46E0-98108E475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B4252-7508-4CA1-A290-A418F42E39CD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CFDADF4-BA58-13A9-9F62-C65621930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50719D0-1198-916A-F475-23AD06192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A14D8-78E3-41C5-8721-F7D53A4A7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90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A9731BA-C71C-4DF8-BB9D-FADC9FA0A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2E19398C-04B3-CC65-EBDB-22AA37F987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126D5E7-4EEF-858B-9BA5-D81676435E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1F06B8D-49A9-95D0-066C-FEF951EE9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B4252-7508-4CA1-A290-A418F42E39CD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C8B0C14E-784C-63A1-C847-58518F09D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2DF08BD-A1ED-D815-A7E7-3B446CA6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A14D8-78E3-41C5-8721-F7D53A4A7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8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F3FFF592-260B-2BE2-5A63-2A7B1333D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F9A1B67-5DCA-BE6E-BBF8-EE6A281AB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EC372E5-22E7-6F84-79BB-0618B4A2D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DB4252-7508-4CA1-A290-A418F42E39CD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6DC10EB-ADC1-B477-14D6-4C6FE66FB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BB7F0C8-C09E-7A96-8300-2B1C70B65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FA14D8-78E3-41C5-8721-F7D53A4A7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2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oodle24.braude.ac.il/pluginfile.php/215081/mod_folder/content/0/Chapter-6---Digital-circuits_2012_The-Circuit-Designer-s-Companion.pdf?forcedownload=1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vU8m_30iK0?feature=oembed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file:///C:\Users\USER\Downloads\Chapter-6---Digital-circuits_2012_The-Circuit-Designer-s-Companion%20(1).pdf" TargetMode="External"/><Relationship Id="rId3" Type="http://schemas.openxmlformats.org/officeDocument/2006/relationships/hyperlink" Target="https://www.ti.com/video/5840441551001" TargetMode="External"/><Relationship Id="rId7" Type="http://schemas.openxmlformats.org/officeDocument/2006/relationships/hyperlink" Target="https://www.protoexpress.com/blog/how-to-design-mixed-signal-pcb-with-signal-integrity/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iki.analog.com/university/courses/electronics/text/chapter-20" TargetMode="External"/><Relationship Id="rId5" Type="http://schemas.openxmlformats.org/officeDocument/2006/relationships/hyperlink" Target="https://resources.altium.com/p/how-to-use-a-star-point-for-analog-ground-digital-ground-connection" TargetMode="External"/><Relationship Id="rId4" Type="http://schemas.openxmlformats.org/officeDocument/2006/relationships/hyperlink" Target="https://www.youtube.com/watch?v=IvU8m_30iK0" TargetMode="External"/><Relationship Id="rId9" Type="http://schemas.openxmlformats.org/officeDocument/2006/relationships/hyperlink" Target="https://www.analog.com/en/resources/technical-articles/how-to-easily-neutralize-overvoltages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1029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A8BAF333-BA5E-7E80-D610-E96EDA5D0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5562" y="4490156"/>
            <a:ext cx="10640754" cy="775845"/>
          </a:xfrm>
        </p:spPr>
        <p:txBody>
          <a:bodyPr anchor="b">
            <a:noAutofit/>
          </a:bodyPr>
          <a:lstStyle/>
          <a:p>
            <a:r>
              <a:rPr lang="he-IL" sz="3000" dirty="0" err="1">
                <a:solidFill>
                  <a:schemeClr val="tx2"/>
                </a:solidFill>
              </a:rPr>
              <a:t>טטיאנה</a:t>
            </a:r>
            <a:r>
              <a:rPr lang="he-IL" sz="3000" dirty="0">
                <a:solidFill>
                  <a:schemeClr val="tx2"/>
                </a:solidFill>
              </a:rPr>
              <a:t> אבו </a:t>
            </a:r>
            <a:r>
              <a:rPr lang="he-IL" sz="3000" dirty="0" err="1">
                <a:solidFill>
                  <a:schemeClr val="tx2"/>
                </a:solidFill>
              </a:rPr>
              <a:t>שקארה</a:t>
            </a:r>
            <a:r>
              <a:rPr lang="he-IL" sz="3000" dirty="0">
                <a:solidFill>
                  <a:schemeClr val="tx2"/>
                </a:solidFill>
              </a:rPr>
              <a:t> </a:t>
            </a:r>
            <a:br>
              <a:rPr lang="en-US" sz="3000" dirty="0">
                <a:solidFill>
                  <a:schemeClr val="tx2"/>
                </a:solidFill>
              </a:rPr>
            </a:br>
            <a:r>
              <a:rPr lang="he-IL" sz="3000" dirty="0">
                <a:solidFill>
                  <a:schemeClr val="tx2"/>
                </a:solidFill>
              </a:rPr>
              <a:t>מריה נחלה </a:t>
            </a:r>
            <a:endParaRPr lang="en-US" sz="3000" dirty="0">
              <a:solidFill>
                <a:schemeClr val="tx2"/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334AC8B-C222-373C-6A59-13B5FEB06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7393" y="5678669"/>
            <a:ext cx="9163757" cy="450447"/>
          </a:xfrm>
        </p:spPr>
        <p:txBody>
          <a:bodyPr anchor="ctr">
            <a:noAutofit/>
          </a:bodyPr>
          <a:lstStyle/>
          <a:p>
            <a:r>
              <a:rPr lang="en-US" sz="2500" u="sng" dirty="0">
                <a:solidFill>
                  <a:schemeClr val="tx2"/>
                </a:solidFill>
                <a:effectLst/>
                <a:hlinkClick r:id="rId2"/>
              </a:rPr>
              <a:t>Digital-circuits</a:t>
            </a:r>
            <a:br>
              <a:rPr lang="he-IL" sz="2500" u="sng" dirty="0">
                <a:solidFill>
                  <a:schemeClr val="tx2"/>
                </a:solidFill>
                <a:effectLst/>
              </a:rPr>
            </a:br>
            <a:r>
              <a:rPr lang="en-US" sz="2500" u="sng" dirty="0">
                <a:solidFill>
                  <a:schemeClr val="tx2"/>
                </a:solidFill>
                <a:effectLst/>
                <a:hlinkClick r:id="rId2"/>
              </a:rPr>
              <a:t>The-Circuit-Designer-s-Companion.</a:t>
            </a:r>
            <a:endParaRPr lang="en-US" sz="2500" dirty="0">
              <a:solidFill>
                <a:schemeClr val="tx2"/>
              </a:solidFill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תמונה 4">
            <a:extLst>
              <a:ext uri="{FF2B5EF4-FFF2-40B4-BE49-F238E27FC236}">
                <a16:creationId xmlns:a16="http://schemas.microsoft.com/office/drawing/2014/main" id="{D72D3A05-4C67-2D81-09B8-5EFF55B5C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62" y="320231"/>
            <a:ext cx="8762766" cy="3653236"/>
          </a:xfrm>
          <a:prstGeom prst="rect">
            <a:avLst/>
          </a:prstGeom>
        </p:spPr>
      </p:pic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7422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7671142-2128-1D78-E345-5ECBE3767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he-IL" sz="3300">
                <a:solidFill>
                  <a:schemeClr val="tx2"/>
                </a:solidFill>
              </a:rPr>
              <a:t>הצגנו שני פתרונות עכשיו רוצים לדעת למי יש עדיפות יותר ?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8E8623C-E737-11B6-C02E-27906655F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he-IL" sz="1400" b="1">
                <a:solidFill>
                  <a:schemeClr val="tx2"/>
                </a:solidFill>
              </a:rPr>
              <a:t>פתרון 1: שימוש בנגד </a:t>
            </a:r>
            <a:r>
              <a:rPr lang="en-US" sz="1400" b="1">
                <a:solidFill>
                  <a:schemeClr val="tx2"/>
                </a:solidFill>
              </a:rPr>
              <a:t>Pull-Up</a:t>
            </a:r>
          </a:p>
          <a:p>
            <a:r>
              <a:rPr lang="he-IL" sz="1400" b="1">
                <a:solidFill>
                  <a:schemeClr val="tx2"/>
                </a:solidFill>
              </a:rPr>
              <a:t>יתרונות:</a:t>
            </a:r>
          </a:p>
          <a:p>
            <a:r>
              <a:rPr lang="he-IL" sz="1400">
                <a:solidFill>
                  <a:schemeClr val="tx2"/>
                </a:solidFill>
              </a:rPr>
              <a:t>פשוט ליישום</a:t>
            </a:r>
          </a:p>
          <a:p>
            <a:r>
              <a:rPr lang="he-IL" sz="1400">
                <a:solidFill>
                  <a:schemeClr val="tx2"/>
                </a:solidFill>
              </a:rPr>
              <a:t>זמין וזול – רק להוסיף נגד.</a:t>
            </a:r>
          </a:p>
          <a:p>
            <a:r>
              <a:rPr lang="he-IL" sz="1400">
                <a:solidFill>
                  <a:schemeClr val="tx2"/>
                </a:solidFill>
              </a:rPr>
              <a:t>לא מצריך שינוי ברכיבים עצמם</a:t>
            </a:r>
          </a:p>
          <a:p>
            <a:pPr>
              <a:buNone/>
            </a:pPr>
            <a:r>
              <a:rPr lang="he-IL" sz="1400" b="1">
                <a:solidFill>
                  <a:schemeClr val="tx2"/>
                </a:solidFill>
              </a:rPr>
              <a:t>חסרונות: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sz="1400">
                <a:solidFill>
                  <a:schemeClr val="tx2"/>
                </a:solidFill>
              </a:rPr>
              <a:t>מוסיף עכבה לקו – עלול להאט מעברים (בעיקר ב־</a:t>
            </a:r>
            <a:r>
              <a:rPr lang="en-US" sz="1400">
                <a:solidFill>
                  <a:schemeClr val="tx2"/>
                </a:solidFill>
              </a:rPr>
              <a:t>high-speed).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sz="1400">
                <a:solidFill>
                  <a:schemeClr val="tx2"/>
                </a:solidFill>
              </a:rPr>
              <a:t>דורש חישוב מדויק של ערך הנגד כדי לא להעמיס על ה־</a:t>
            </a:r>
            <a:r>
              <a:rPr lang="en-US" sz="1400">
                <a:solidFill>
                  <a:schemeClr val="tx2"/>
                </a:solidFill>
              </a:rPr>
              <a:t>LS-TTL.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sz="1400">
                <a:solidFill>
                  <a:schemeClr val="tx2"/>
                </a:solidFill>
              </a:rPr>
              <a:t>פחות אמין בשימוש בתדרים גבוהים או עומסים משתנים.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sz="1400">
                <a:solidFill>
                  <a:schemeClr val="tx2"/>
                </a:solidFill>
              </a:rPr>
              <a:t>לא פתרון "טבעי" – תיקון למצב בעייתי, לא תכנון אופטימלי.</a:t>
            </a:r>
          </a:p>
          <a:p>
            <a:endParaRPr lang="he-IL" sz="140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נורה">
            <a:extLst>
              <a:ext uri="{FF2B5EF4-FFF2-40B4-BE49-F238E27FC236}">
                <a16:creationId xmlns:a16="http://schemas.microsoft.com/office/drawing/2014/main" id="{15E549EF-6C37-3658-3E91-6D61103A3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38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36879A9-52AA-ADA5-5769-210F7FE66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786" y="143658"/>
            <a:ext cx="6819513" cy="106680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he-IL" sz="3600" dirty="0">
                <a:solidFill>
                  <a:schemeClr val="tx2"/>
                </a:solidFill>
              </a:rPr>
              <a:t>הצגנו שני פתרונות עכשיו רוצים לדעת למי יש עדיפות יותר 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7FF25DE-9F27-0358-FEFE-6DD8CE9AA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112614" y="1956213"/>
            <a:ext cx="9833548" cy="2945574"/>
          </a:xfrm>
        </p:spPr>
        <p:txBody>
          <a:bodyPr anchor="ctr">
            <a:noAutofit/>
          </a:bodyPr>
          <a:lstStyle/>
          <a:p>
            <a:r>
              <a:rPr lang="he-IL" sz="2000" dirty="0">
                <a:solidFill>
                  <a:schemeClr val="tx2"/>
                </a:solidFill>
              </a:rPr>
              <a:t>פתרון 2: שימוש ב־</a:t>
            </a:r>
            <a:r>
              <a:rPr lang="en-US" sz="2000" b="1" dirty="0">
                <a:solidFill>
                  <a:schemeClr val="tx2"/>
                </a:solidFill>
              </a:rPr>
              <a:t>HCTMOS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he-IL" sz="2000" dirty="0">
                <a:solidFill>
                  <a:schemeClr val="tx2"/>
                </a:solidFill>
              </a:rPr>
              <a:t> למשל ממשפחת 74</a:t>
            </a:r>
            <a:r>
              <a:rPr lang="en-US" sz="2000" dirty="0">
                <a:solidFill>
                  <a:schemeClr val="tx2"/>
                </a:solidFill>
              </a:rPr>
              <a:t>HCT</a:t>
            </a:r>
            <a:endParaRPr lang="he-IL" sz="20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he-IL" sz="2000" b="1" dirty="0">
                <a:solidFill>
                  <a:schemeClr val="tx2"/>
                </a:solidFill>
              </a:rPr>
              <a:t>יתרונות: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sz="2000" b="1" dirty="0">
                <a:solidFill>
                  <a:schemeClr val="tx2"/>
                </a:solidFill>
              </a:rPr>
              <a:t>מותאם מראש לרמות </a:t>
            </a:r>
            <a:r>
              <a:rPr lang="en-US" sz="2000" b="1" dirty="0">
                <a:solidFill>
                  <a:schemeClr val="tx2"/>
                </a:solidFill>
              </a:rPr>
              <a:t>TTL</a:t>
            </a:r>
            <a:r>
              <a:rPr lang="en-US" sz="2000" dirty="0">
                <a:solidFill>
                  <a:schemeClr val="tx2"/>
                </a:solidFill>
              </a:rPr>
              <a:t> – </a:t>
            </a:r>
            <a:r>
              <a:rPr lang="he-IL" sz="2000" dirty="0">
                <a:solidFill>
                  <a:schemeClr val="tx2"/>
                </a:solidFill>
              </a:rPr>
              <a:t>עובד "מהקופסה" עם </a:t>
            </a:r>
            <a:r>
              <a:rPr lang="en-US" sz="2000" dirty="0">
                <a:solidFill>
                  <a:schemeClr val="tx2"/>
                </a:solidFill>
              </a:rPr>
              <a:t>LS-TTL.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sz="2000" dirty="0">
                <a:solidFill>
                  <a:schemeClr val="tx2"/>
                </a:solidFill>
              </a:rPr>
              <a:t>אמין ומהיר יותר – אין צורך בנגד חיצוני שמאט את הקו.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sz="2000" dirty="0">
                <a:solidFill>
                  <a:schemeClr val="tx2"/>
                </a:solidFill>
              </a:rPr>
              <a:t>יותר מתאים לתכנון מודרני ומסודר.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sz="2000" dirty="0">
                <a:solidFill>
                  <a:schemeClr val="tx2"/>
                </a:solidFill>
              </a:rPr>
              <a:t>פחות סיכוי לבעיות עתידיות עם טמפרטורה, עומס או רעש.</a:t>
            </a:r>
          </a:p>
          <a:p>
            <a:pPr>
              <a:buNone/>
            </a:pPr>
            <a:r>
              <a:rPr lang="he-IL" sz="2000" b="1" dirty="0">
                <a:solidFill>
                  <a:schemeClr val="tx2"/>
                </a:solidFill>
              </a:rPr>
              <a:t>חסרונות: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sz="2000" dirty="0">
                <a:solidFill>
                  <a:schemeClr val="tx2"/>
                </a:solidFill>
              </a:rPr>
              <a:t>מצריך שימוש ברכיב אחר (שינוי ברשימת הרכיבים).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sz="2000" dirty="0">
                <a:solidFill>
                  <a:schemeClr val="tx2"/>
                </a:solidFill>
              </a:rPr>
              <a:t>אולי פחות נוח אם כבר יש רכיבי </a:t>
            </a:r>
            <a:r>
              <a:rPr lang="en-US" sz="2000" dirty="0">
                <a:solidFill>
                  <a:schemeClr val="tx2"/>
                </a:solidFill>
              </a:rPr>
              <a:t>HCMOS </a:t>
            </a:r>
            <a:r>
              <a:rPr lang="he-IL" sz="2000" dirty="0">
                <a:solidFill>
                  <a:schemeClr val="tx2"/>
                </a:solidFill>
              </a:rPr>
              <a:t>קיימים במלאי.</a:t>
            </a:r>
          </a:p>
          <a:p>
            <a:endParaRPr lang="he-IL" sz="2000" dirty="0">
              <a:solidFill>
                <a:schemeClr val="tx2"/>
              </a:solidFill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0D592DAB-2984-053E-7905-60882FB5CA8B}"/>
              </a:ext>
            </a:extLst>
          </p:cNvPr>
          <p:cNvSpPr txBox="1"/>
          <p:nvPr/>
        </p:nvSpPr>
        <p:spPr>
          <a:xfrm>
            <a:off x="8728226" y="3429000"/>
            <a:ext cx="30975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800" b="1" dirty="0"/>
              <a:t>⭐ ההמלצה – </a:t>
            </a:r>
            <a:r>
              <a:rPr lang="en-US" sz="1800" b="1" dirty="0"/>
              <a:t>HCTMOS </a:t>
            </a:r>
            <a:r>
              <a:rPr lang="he-IL" sz="1800" b="1" dirty="0"/>
              <a:t>הוא הפתרון המועדף ⭐</a:t>
            </a:r>
            <a:endParaRPr lang="he-IL" sz="1800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B7C34EC-81B1-B688-F49F-D90119A00EDF}"/>
              </a:ext>
            </a:extLst>
          </p:cNvPr>
          <p:cNvSpPr txBox="1"/>
          <p:nvPr/>
        </p:nvSpPr>
        <p:spPr>
          <a:xfrm>
            <a:off x="8576794" y="4291454"/>
            <a:ext cx="32489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800" dirty="0"/>
              <a:t>למה?</a:t>
            </a:r>
          </a:p>
          <a:p>
            <a:r>
              <a:rPr lang="he-IL" sz="1800" dirty="0"/>
              <a:t>הוא תואם </a:t>
            </a:r>
            <a:r>
              <a:rPr lang="en-US" sz="1800" dirty="0"/>
              <a:t>TTL </a:t>
            </a:r>
            <a:r>
              <a:rPr lang="he-IL" sz="1800" dirty="0"/>
              <a:t>באופן טבעי – נבנה בדיוק למקרים כאלה.</a:t>
            </a:r>
          </a:p>
          <a:p>
            <a:r>
              <a:rPr lang="he-IL" sz="1800" dirty="0"/>
              <a:t>חוסך צורך בנגד – פשוט, נקי, מקצועי.</a:t>
            </a:r>
          </a:p>
          <a:p>
            <a:r>
              <a:rPr lang="he-IL" sz="1800" b="1" dirty="0"/>
              <a:t>אמין יותר, מהיר יותר</a:t>
            </a:r>
            <a:r>
              <a:rPr lang="he-IL" sz="1800" dirty="0"/>
              <a:t>, ומתאים טוב יותר לתכנון מודרני.</a:t>
            </a:r>
            <a:br>
              <a:rPr lang="en-US" sz="1800" dirty="0"/>
            </a:br>
            <a:endParaRPr lang="he-IL" sz="1800" dirty="0"/>
          </a:p>
        </p:txBody>
      </p:sp>
    </p:spTree>
    <p:extLst>
      <p:ext uri="{BB962C8B-B14F-4D97-AF65-F5344CB8AC3E}">
        <p14:creationId xmlns:p14="http://schemas.microsoft.com/office/powerpoint/2010/main" val="125807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286B191A-5219-DF2F-9CE7-0BF4F1393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96675"/>
            <a:ext cx="4765948" cy="141782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QUIZ</a:t>
            </a:r>
            <a:endParaRPr lang="he-IL" sz="3600" dirty="0">
              <a:solidFill>
                <a:schemeClr val="tx2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2C2B4B8-F7EE-D4CE-7AAD-B79B9CD5D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824" y="1525905"/>
            <a:ext cx="4898898" cy="4729734"/>
          </a:xfrm>
        </p:spPr>
        <p:txBody>
          <a:bodyPr anchor="t">
            <a:noAutofit/>
          </a:bodyPr>
          <a:lstStyle/>
          <a:p>
            <a:pPr>
              <a:buNone/>
            </a:pPr>
            <a:endParaRPr lang="en-US" sz="20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he-IL" sz="2000" dirty="0">
                <a:solidFill>
                  <a:schemeClr val="tx2"/>
                </a:solidFill>
              </a:rPr>
              <a:t>במערכת דיגיטלית המשלבת רכיבי </a:t>
            </a:r>
            <a:r>
              <a:rPr lang="en-US" sz="2000" dirty="0">
                <a:solidFill>
                  <a:schemeClr val="tx2"/>
                </a:solidFill>
              </a:rPr>
              <a:t>TTL </a:t>
            </a:r>
            <a:r>
              <a:rPr lang="he-IL" sz="2000" dirty="0">
                <a:solidFill>
                  <a:schemeClr val="tx2"/>
                </a:solidFill>
              </a:rPr>
              <a:t>עם רכיבי </a:t>
            </a:r>
            <a:r>
              <a:rPr lang="en-US" sz="2000" dirty="0">
                <a:solidFill>
                  <a:schemeClr val="tx2"/>
                </a:solidFill>
              </a:rPr>
              <a:t>CMOS, </a:t>
            </a:r>
            <a:r>
              <a:rPr lang="he-IL" sz="2000" dirty="0">
                <a:solidFill>
                  <a:schemeClr val="tx2"/>
                </a:solidFill>
              </a:rPr>
              <a:t>מהו הפתרון המתאים ביותר לשמירה על תאימות לוגית, עמידות לזרם, והפחתת הצורך בנגדי משיכה?</a:t>
            </a:r>
          </a:p>
          <a:p>
            <a:r>
              <a:rPr lang="he-IL" sz="2000" b="1" dirty="0">
                <a:solidFill>
                  <a:schemeClr val="tx2"/>
                </a:solidFill>
              </a:rPr>
              <a:t>א.</a:t>
            </a:r>
            <a:r>
              <a:rPr lang="he-IL" sz="2000" dirty="0">
                <a:solidFill>
                  <a:schemeClr val="tx2"/>
                </a:solidFill>
              </a:rPr>
              <a:t> שימוש בנגדי </a:t>
            </a:r>
            <a:r>
              <a:rPr lang="en-US" sz="2000" dirty="0">
                <a:solidFill>
                  <a:schemeClr val="tx2"/>
                </a:solidFill>
              </a:rPr>
              <a:t>pull-up </a:t>
            </a:r>
            <a:r>
              <a:rPr lang="he-IL" sz="2000" dirty="0">
                <a:solidFill>
                  <a:schemeClr val="tx2"/>
                </a:solidFill>
              </a:rPr>
              <a:t>חיצוניים בערך קבוע (לדוגמה 10</a:t>
            </a:r>
            <a:r>
              <a:rPr lang="en-US" sz="2000" dirty="0">
                <a:solidFill>
                  <a:schemeClr val="tx2"/>
                </a:solidFill>
              </a:rPr>
              <a:t>k</a:t>
            </a:r>
            <a:r>
              <a:rPr lang="el-GR" sz="2000" dirty="0">
                <a:solidFill>
                  <a:schemeClr val="tx2"/>
                </a:solidFill>
              </a:rPr>
              <a:t>Ω) </a:t>
            </a:r>
            <a:r>
              <a:rPr lang="he-IL" sz="2000" dirty="0">
                <a:solidFill>
                  <a:schemeClr val="tx2"/>
                </a:solidFill>
              </a:rPr>
              <a:t>בכל קו</a:t>
            </a:r>
            <a:br>
              <a:rPr lang="he-IL" sz="2000" dirty="0">
                <a:solidFill>
                  <a:schemeClr val="tx2"/>
                </a:solidFill>
              </a:rPr>
            </a:br>
            <a:r>
              <a:rPr lang="he-IL" sz="2000" b="1" dirty="0">
                <a:solidFill>
                  <a:schemeClr val="tx2"/>
                </a:solidFill>
              </a:rPr>
              <a:t>ב.</a:t>
            </a:r>
            <a:r>
              <a:rPr lang="he-IL" sz="2000" dirty="0">
                <a:solidFill>
                  <a:schemeClr val="tx2"/>
                </a:solidFill>
              </a:rPr>
              <a:t> החלפת כל רכיבי </a:t>
            </a:r>
            <a:r>
              <a:rPr lang="en-US" sz="2000" dirty="0">
                <a:solidFill>
                  <a:schemeClr val="tx2"/>
                </a:solidFill>
              </a:rPr>
              <a:t>TTL </a:t>
            </a:r>
            <a:r>
              <a:rPr lang="he-IL" sz="2000" dirty="0">
                <a:solidFill>
                  <a:schemeClr val="tx2"/>
                </a:solidFill>
              </a:rPr>
              <a:t>ברכיבי </a:t>
            </a:r>
            <a:r>
              <a:rPr lang="en-US" sz="2000" dirty="0">
                <a:solidFill>
                  <a:schemeClr val="tx2"/>
                </a:solidFill>
              </a:rPr>
              <a:t>CMOS </a:t>
            </a:r>
            <a:r>
              <a:rPr lang="he-IL" sz="2000" dirty="0">
                <a:solidFill>
                  <a:schemeClr val="tx2"/>
                </a:solidFill>
              </a:rPr>
              <a:t>טהורים (משפחת </a:t>
            </a:r>
            <a:r>
              <a:rPr lang="en-US" sz="2000" dirty="0">
                <a:solidFill>
                  <a:schemeClr val="tx2"/>
                </a:solidFill>
              </a:rPr>
              <a:t>HC)</a:t>
            </a:r>
            <a:br>
              <a:rPr lang="en-US" sz="2000" dirty="0">
                <a:solidFill>
                  <a:schemeClr val="tx2"/>
                </a:solidFill>
              </a:rPr>
            </a:br>
            <a:r>
              <a:rPr lang="he-IL" sz="2000" b="1" dirty="0">
                <a:solidFill>
                  <a:schemeClr val="tx2"/>
                </a:solidFill>
              </a:rPr>
              <a:t>ג.</a:t>
            </a:r>
            <a:r>
              <a:rPr lang="he-IL" sz="2000" dirty="0">
                <a:solidFill>
                  <a:schemeClr val="tx2"/>
                </a:solidFill>
              </a:rPr>
              <a:t> שימוש במשפחת </a:t>
            </a:r>
            <a:r>
              <a:rPr lang="en-US" sz="2000" dirty="0">
                <a:solidFill>
                  <a:schemeClr val="tx2"/>
                </a:solidFill>
              </a:rPr>
              <a:t>HCT </a:t>
            </a:r>
            <a:r>
              <a:rPr lang="he-IL" sz="2000" dirty="0">
                <a:solidFill>
                  <a:schemeClr val="tx2"/>
                </a:solidFill>
              </a:rPr>
              <a:t>שתוכננה להיות תואמת לרמות </a:t>
            </a:r>
            <a:r>
              <a:rPr lang="en-US" sz="2000" dirty="0">
                <a:solidFill>
                  <a:schemeClr val="tx2"/>
                </a:solidFill>
              </a:rPr>
              <a:t>TTL</a:t>
            </a:r>
            <a:br>
              <a:rPr lang="en-US" sz="2000" dirty="0">
                <a:solidFill>
                  <a:schemeClr val="tx2"/>
                </a:solidFill>
              </a:rPr>
            </a:br>
            <a:r>
              <a:rPr lang="he-IL" sz="2000" b="1" dirty="0">
                <a:solidFill>
                  <a:schemeClr val="tx2"/>
                </a:solidFill>
              </a:rPr>
              <a:t>ד.</a:t>
            </a:r>
            <a:r>
              <a:rPr lang="he-IL" sz="2000" dirty="0">
                <a:solidFill>
                  <a:schemeClr val="tx2"/>
                </a:solidFill>
              </a:rPr>
              <a:t> חיבור ישיר ללא שום התאמה – אין בעיית תאימות במעגלים דיגיטליים</a:t>
            </a:r>
          </a:p>
          <a:p>
            <a:endParaRPr lang="he-IL" sz="2000" dirty="0">
              <a:solidFill>
                <a:schemeClr val="tx2"/>
              </a:solidFill>
            </a:endParaRPr>
          </a:p>
          <a:p>
            <a:r>
              <a:rPr lang="he-IL" sz="2000" b="1" dirty="0">
                <a:solidFill>
                  <a:schemeClr val="tx2"/>
                </a:solidFill>
              </a:rPr>
              <a:t>✅ תשובה נכונה: ג. שימוש במשפחת </a:t>
            </a:r>
            <a:r>
              <a:rPr lang="en-US" sz="2000" b="1" dirty="0">
                <a:solidFill>
                  <a:schemeClr val="tx2"/>
                </a:solidFill>
              </a:rPr>
              <a:t>HCT </a:t>
            </a:r>
            <a:r>
              <a:rPr lang="he-IL" sz="2000" b="1" dirty="0">
                <a:solidFill>
                  <a:schemeClr val="tx2"/>
                </a:solidFill>
              </a:rPr>
              <a:t>שתוכננה להיות תואמת לרמות </a:t>
            </a:r>
            <a:r>
              <a:rPr lang="en-US" sz="2000" b="1" dirty="0">
                <a:solidFill>
                  <a:schemeClr val="tx2"/>
                </a:solidFill>
              </a:rPr>
              <a:t>TTL</a:t>
            </a:r>
          </a:p>
          <a:p>
            <a:endParaRPr lang="he-IL" sz="2000" dirty="0">
              <a:solidFill>
                <a:schemeClr val="tx2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raphic 6" descr="Devil Face with Solid Fill">
            <a:extLst>
              <a:ext uri="{FF2B5EF4-FFF2-40B4-BE49-F238E27FC236}">
                <a16:creationId xmlns:a16="http://schemas.microsoft.com/office/drawing/2014/main" id="{91CDBAFA-C5D9-4FFF-1EE7-F14709DE8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8392" y="1819656"/>
            <a:ext cx="4142232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91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62A5613-420C-27AB-6775-44114BE9D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he-IL" sz="3400"/>
              <a:t>חסינות לרעש דינמי (</a:t>
            </a:r>
            <a:r>
              <a:rPr lang="en-US" sz="3400"/>
              <a:t>:(Dynamic Noise Immunity</a:t>
            </a:r>
            <a:endParaRPr lang="he-IL" sz="340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2972D6E-8978-6DAE-2C2A-166D9331D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he-IL" sz="1400"/>
              <a:t>מה זה?</a:t>
            </a:r>
            <a:br>
              <a:rPr lang="en-US" sz="1400"/>
            </a:br>
            <a:r>
              <a:rPr lang="he-IL" sz="1400" b="1"/>
              <a:t>חסינות לרעש דינמי</a:t>
            </a:r>
            <a:r>
              <a:rPr lang="he-IL" sz="1400"/>
              <a:t> (</a:t>
            </a:r>
            <a:r>
              <a:rPr lang="en-US" sz="1400"/>
              <a:t>Dynamic Noise Immunity) </a:t>
            </a:r>
            <a:r>
              <a:rPr lang="he-IL" sz="1400"/>
              <a:t>היא היכולת של רכיב לוגי להתעלם מרעשים </a:t>
            </a:r>
            <a:r>
              <a:rPr lang="he-IL" sz="1400" b="1"/>
              <a:t>מהירים</a:t>
            </a:r>
            <a:r>
              <a:rPr lang="he-IL" sz="1400"/>
              <a:t> – כלומר, הפרעות קצרות בזמן שמנסות "להתחזות" לאות תקין.</a:t>
            </a:r>
          </a:p>
          <a:p>
            <a:endParaRPr lang="he-IL" sz="1400"/>
          </a:p>
          <a:p>
            <a:pPr>
              <a:buNone/>
            </a:pPr>
            <a:r>
              <a:rPr lang="he-IL" sz="1400" b="1"/>
              <a:t>🧯 4. חסינות דינמית תלויה גם בתכנון </a:t>
            </a:r>
            <a:r>
              <a:rPr lang="en-US" sz="1400" b="1"/>
              <a:t>PCB – </a:t>
            </a:r>
            <a:r>
              <a:rPr lang="he-IL" sz="1400" b="1"/>
              <a:t>לא רק בטכנולוגיה</a:t>
            </a:r>
          </a:p>
          <a:p>
            <a:pPr>
              <a:buNone/>
            </a:pPr>
            <a:r>
              <a:rPr lang="he-IL" sz="1400"/>
              <a:t>סטודנט יגיד: “זה תלוי במתחי </a:t>
            </a:r>
            <a:r>
              <a:rPr lang="en-US" sz="1400"/>
              <a:t>VIL/VIH”.</a:t>
            </a:r>
            <a:br>
              <a:rPr lang="en-US" sz="1400"/>
            </a:br>
            <a:r>
              <a:rPr lang="he-IL" sz="1400"/>
              <a:t>מהנדס יגיד: “תלוי גם בכיוון המסלולים, אורך ה־</a:t>
            </a:r>
            <a:r>
              <a:rPr lang="en-US" sz="1400"/>
              <a:t>trace, </a:t>
            </a:r>
            <a:r>
              <a:rPr lang="he-IL" sz="1400"/>
              <a:t>ו־</a:t>
            </a:r>
            <a:r>
              <a:rPr lang="en-US" sz="1400"/>
              <a:t>ground bounce.”</a:t>
            </a:r>
          </a:p>
          <a:p>
            <a:pPr>
              <a:buNone/>
            </a:pPr>
            <a:r>
              <a:rPr lang="he-IL" sz="1400"/>
              <a:t>לדוגמה: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sz="1400"/>
              <a:t>אם מסלול האות רץ מקביל למסלול של שעון – הוא עלול לקלוט רעש גבוה בדיוק באורך "המסוכן".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sz="1400"/>
              <a:t>אם ה־</a:t>
            </a:r>
            <a:r>
              <a:rPr lang="en-US" sz="1400"/>
              <a:t>ground </a:t>
            </a:r>
            <a:r>
              <a:rPr lang="he-IL" sz="1400"/>
              <a:t>לא מחוזק כמו שצריך – קפיצות ב־</a:t>
            </a:r>
            <a:r>
              <a:rPr lang="en-US" sz="1400"/>
              <a:t>return path </a:t>
            </a:r>
            <a:r>
              <a:rPr lang="he-IL" sz="1400"/>
              <a:t>משפיעות ישירות על מתח הקלט.</a:t>
            </a:r>
          </a:p>
          <a:p>
            <a:endParaRPr lang="he-IL" sz="14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13FFD3CB-8719-16CB-7F56-1D267FA2DA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762"/>
          <a:stretch/>
        </p:blipFill>
        <p:spPr>
          <a:xfrm>
            <a:off x="7083423" y="1318604"/>
            <a:ext cx="4397433" cy="1045331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30443100-1266-2E05-A99C-E5C76DF156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70" r="11580"/>
          <a:stretch/>
        </p:blipFill>
        <p:spPr>
          <a:xfrm>
            <a:off x="7083423" y="4009930"/>
            <a:ext cx="4395569" cy="191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42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B17195B-A04B-B4FF-1117-7F617A08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r>
              <a:rPr lang="he-IL" sz="6100"/>
              <a:t>תאימות רמות מתחים בממשקי לוגיקה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6D1CB98-76C4-156E-A514-EFD87D1A9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he-IL" sz="1700"/>
              <a:t>פתרונות לרמות לוגיקה לא תואמות</a:t>
            </a:r>
            <a:br>
              <a:rPr lang="en-US" sz="1700"/>
            </a:br>
            <a:r>
              <a:rPr lang="he-IL" sz="1700" b="1"/>
              <a:t>שיטות נפוצות:</a:t>
            </a:r>
            <a:endParaRPr lang="he-IL" sz="1700"/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/>
              <a:t>Level Shifter</a:t>
            </a:r>
            <a:r>
              <a:rPr lang="en-US" sz="1700"/>
              <a:t> – </a:t>
            </a:r>
            <a:r>
              <a:rPr lang="he-IL" sz="1700"/>
              <a:t>רכיב שממיר את רמת המתח בין רכיבים שונים (למשל 3.3</a:t>
            </a:r>
            <a:r>
              <a:rPr lang="en-US" sz="1700"/>
              <a:t>V ↔ 5V).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sz="1700" b="1"/>
              <a:t>שימוש במשפחת </a:t>
            </a:r>
            <a:r>
              <a:rPr lang="en-US" sz="1700" b="1"/>
              <a:t>HCT</a:t>
            </a:r>
            <a:r>
              <a:rPr lang="en-US" sz="1700"/>
              <a:t> – </a:t>
            </a:r>
            <a:r>
              <a:rPr lang="he-IL" sz="1700"/>
              <a:t>רכיבי לוגיקה שתוכננו כך שיהיו תואמים לרמות </a:t>
            </a:r>
            <a:r>
              <a:rPr lang="en-US" sz="1700"/>
              <a:t>TTL, </a:t>
            </a:r>
            <a:r>
              <a:rPr lang="he-IL" sz="1700"/>
              <a:t>מאפשרים חיבור ישיר ללא נגד משיכה.</a:t>
            </a:r>
          </a:p>
          <a:p>
            <a:pPr>
              <a:buNone/>
            </a:pPr>
            <a:r>
              <a:rPr lang="he-IL" sz="1700" b="1"/>
              <a:t>שיטה מתקדמת:</a:t>
            </a:r>
            <a:endParaRPr lang="he-IL" sz="1700"/>
          </a:p>
          <a:p>
            <a:pPr>
              <a:buFont typeface="Arial" panose="020B0604020202020204" pitchFamily="34" charset="0"/>
              <a:buChar char="•"/>
            </a:pPr>
            <a:r>
              <a:rPr lang="he-IL" sz="1700" b="1"/>
              <a:t>בידוד אופטי (</a:t>
            </a:r>
            <a:r>
              <a:rPr lang="en-US" sz="1700" b="1"/>
              <a:t>Opto-Isolator)</a:t>
            </a:r>
            <a:r>
              <a:rPr lang="en-US" sz="1700"/>
              <a:t> – </a:t>
            </a:r>
            <a:r>
              <a:rPr lang="he-IL" sz="1700"/>
              <a:t>מפריד חשמלית בין רכיבים, משמש כשנדרש גם בידוד וגם תיאום מתחים, למשל במערכות רגישות או עם רעש גבוה.</a:t>
            </a:r>
          </a:p>
          <a:p>
            <a:endParaRPr lang="he-IL" sz="1700"/>
          </a:p>
        </p:txBody>
      </p:sp>
    </p:spTree>
    <p:extLst>
      <p:ext uri="{BB962C8B-B14F-4D97-AF65-F5344CB8AC3E}">
        <p14:creationId xmlns:p14="http://schemas.microsoft.com/office/powerpoint/2010/main" val="3563147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5E268B8-1386-A896-765C-987C7D903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690" y="1188637"/>
            <a:ext cx="5587281" cy="108593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QUIZ</a:t>
            </a:r>
            <a:r>
              <a:rPr lang="he-IL" sz="6000" dirty="0"/>
              <a:t> </a:t>
            </a:r>
          </a:p>
        </p:txBody>
      </p:sp>
      <p:pic>
        <p:nvPicPr>
          <p:cNvPr id="4" name="Graphic 6" descr="Devil Face with Solid Fill">
            <a:extLst>
              <a:ext uri="{FF2B5EF4-FFF2-40B4-BE49-F238E27FC236}">
                <a16:creationId xmlns:a16="http://schemas.microsoft.com/office/drawing/2014/main" id="{50867729-18B7-9B2C-8841-6D45A5E07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357" y="1700588"/>
            <a:ext cx="3533985" cy="3533985"/>
          </a:xfrm>
          <a:prstGeom prst="rect">
            <a:avLst/>
          </a:prstGeom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A7C310B-7AD1-6BAE-5390-76E9433E8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59" y="2274570"/>
            <a:ext cx="6291567" cy="3783330"/>
          </a:xfrm>
        </p:spPr>
        <p:txBody>
          <a:bodyPr anchor="t">
            <a:noAutofit/>
          </a:bodyPr>
          <a:lstStyle/>
          <a:p>
            <a:pPr>
              <a:buNone/>
            </a:pPr>
            <a:r>
              <a:rPr lang="he-IL" sz="2000" dirty="0"/>
              <a:t>מהו הסיכון המרכזי בחיבור ישיר של רכיב לוגי הפועל במתח של 3.3</a:t>
            </a:r>
            <a:r>
              <a:rPr lang="en-US" sz="2000" dirty="0"/>
              <a:t>V </a:t>
            </a:r>
            <a:r>
              <a:rPr lang="he-IL" sz="2000" dirty="0"/>
              <a:t>לרכיב אחר הפועל במתח של 5</a:t>
            </a:r>
            <a:r>
              <a:rPr lang="en-US" sz="2000" dirty="0"/>
              <a:t>V, </a:t>
            </a:r>
            <a:r>
              <a:rPr lang="he-IL" sz="2000" dirty="0"/>
              <a:t>ללא שימוש ברכיבי התאמה?</a:t>
            </a:r>
          </a:p>
          <a:p>
            <a:r>
              <a:rPr lang="he-IL" sz="2000" b="1" dirty="0"/>
              <a:t>א.</a:t>
            </a:r>
            <a:r>
              <a:rPr lang="he-IL" sz="2000" dirty="0"/>
              <a:t> הרכיב ב-3.3</a:t>
            </a:r>
            <a:r>
              <a:rPr lang="en-US" sz="2000" dirty="0"/>
              <a:t>V </a:t>
            </a:r>
            <a:r>
              <a:rPr lang="he-IL" sz="2000" dirty="0"/>
              <a:t>יזהה תמיד לוגיקה '0' מה-5</a:t>
            </a:r>
            <a:r>
              <a:rPr lang="en-US" sz="2000" dirty="0"/>
              <a:t>V</a:t>
            </a:r>
            <a:br>
              <a:rPr lang="en-US" sz="2000" dirty="0"/>
            </a:br>
            <a:r>
              <a:rPr lang="he-IL" sz="2000" b="1" dirty="0"/>
              <a:t>ב.</a:t>
            </a:r>
            <a:r>
              <a:rPr lang="he-IL" sz="2000" dirty="0"/>
              <a:t> ייווצר מצב לא מוגדר וייתכנו שגיאות לוגיות</a:t>
            </a:r>
            <a:br>
              <a:rPr lang="he-IL" sz="2000" dirty="0"/>
            </a:br>
            <a:r>
              <a:rPr lang="he-IL" sz="2000" b="1" dirty="0"/>
              <a:t>ג.</a:t>
            </a:r>
            <a:r>
              <a:rPr lang="he-IL" sz="2000" dirty="0"/>
              <a:t> המתח הנמוך "</a:t>
            </a:r>
            <a:r>
              <a:rPr lang="he-IL" sz="2000" dirty="0" err="1"/>
              <a:t>ידחף</a:t>
            </a:r>
            <a:r>
              <a:rPr lang="he-IL" sz="2000" dirty="0"/>
              <a:t>" את המתח הגבוה למטה</a:t>
            </a:r>
            <a:br>
              <a:rPr lang="he-IL" sz="2000" dirty="0"/>
            </a:br>
            <a:r>
              <a:rPr lang="he-IL" sz="2000" b="1" dirty="0"/>
              <a:t>ד.</a:t>
            </a:r>
            <a:r>
              <a:rPr lang="he-IL" sz="2000" dirty="0"/>
              <a:t> המעבר יהיה איטי מדי ויגרום לחימום הרכיבים</a:t>
            </a:r>
          </a:p>
          <a:p>
            <a:r>
              <a:rPr lang="he-IL" sz="2000" b="1" dirty="0"/>
              <a:t>תשובה נכונה: ב.</a:t>
            </a:r>
            <a:br>
              <a:rPr lang="he-IL" sz="2000" dirty="0"/>
            </a:br>
            <a:r>
              <a:rPr lang="he-IL" sz="2000" b="1" dirty="0"/>
              <a:t>הסבר:</a:t>
            </a:r>
            <a:r>
              <a:rPr lang="he-IL" sz="2000" dirty="0"/>
              <a:t> רמות לוגיקה לא תואמות עלולות ליצור מצב שבו הרכיב ב-3.3</a:t>
            </a:r>
            <a:r>
              <a:rPr lang="en-US" sz="2000" dirty="0"/>
              <a:t>V </a:t>
            </a:r>
            <a:r>
              <a:rPr lang="he-IL" sz="2000" i="1" dirty="0"/>
              <a:t>אינו מזהה</a:t>
            </a:r>
            <a:r>
              <a:rPr lang="he-IL" sz="2000" dirty="0"/>
              <a:t> כראוי את הלוגיקה מה-5</a:t>
            </a:r>
            <a:r>
              <a:rPr lang="en-US" sz="2000" dirty="0"/>
              <a:t>V </a:t>
            </a:r>
            <a:r>
              <a:rPr lang="he-IL" sz="2000" dirty="0"/>
              <a:t>או להפך. התוצאה – </a:t>
            </a:r>
            <a:r>
              <a:rPr lang="he-IL" sz="2000" b="1" dirty="0"/>
              <a:t>מצב לוגי לא מוגדר</a:t>
            </a:r>
            <a:r>
              <a:rPr lang="he-IL" sz="2000" dirty="0"/>
              <a:t> שיכול להוביל להתנהגות לא צפויה או תקלה במעגל.</a:t>
            </a:r>
          </a:p>
        </p:txBody>
      </p:sp>
    </p:spTree>
    <p:extLst>
      <p:ext uri="{BB962C8B-B14F-4D97-AF65-F5344CB8AC3E}">
        <p14:creationId xmlns:p14="http://schemas.microsoft.com/office/powerpoint/2010/main" val="337378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560857D-9363-7541-43FA-E3A2D865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9904"/>
          </a:xfrm>
        </p:spPr>
        <p:txBody>
          <a:bodyPr>
            <a:normAutofit fontScale="90000"/>
          </a:bodyPr>
          <a:lstStyle/>
          <a:p>
            <a:r>
              <a:rPr lang="he-IL" sz="4400" b="1" i="1" u="sng" dirty="0" err="1"/>
              <a:t>פנ</a:t>
            </a:r>
            <a:r>
              <a:rPr lang="he-IL" sz="4400" b="1" i="1" u="sng" dirty="0"/>
              <a:t>-אאוט (</a:t>
            </a:r>
            <a:r>
              <a:rPr lang="en-US" sz="4400" b="1" i="1" u="sng" dirty="0"/>
              <a:t>(Fan-Out) </a:t>
            </a:r>
            <a:r>
              <a:rPr lang="he-IL" sz="4400" b="1" i="1" u="sng" dirty="0"/>
              <a:t>ועומס פלט במעגלים דיגיטליים</a:t>
            </a:r>
            <a:endParaRPr lang="he-IL" dirty="0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4F2FE39F-9F1F-E9DD-E345-485F286F1E9B}"/>
              </a:ext>
            </a:extLst>
          </p:cNvPr>
          <p:cNvSpPr/>
          <p:nvPr/>
        </p:nvSpPr>
        <p:spPr>
          <a:xfrm>
            <a:off x="720090" y="1127933"/>
            <a:ext cx="4674870" cy="24987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>
              <a:buNone/>
            </a:pPr>
            <a:r>
              <a:rPr lang="he-IL" b="1" dirty="0"/>
              <a:t>1. מושג ה-</a:t>
            </a:r>
            <a:r>
              <a:rPr lang="en-US" b="1" dirty="0"/>
              <a:t>Fan-Out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Fan-Out = </a:t>
            </a:r>
            <a:r>
              <a:rPr lang="he-IL" dirty="0"/>
              <a:t>כמה שערים לוגיים פלט אחד יכול להפעיל בלי לפגוע באמינות.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dirty="0"/>
              <a:t>נקבע לפי יחס זרם הפלט לזרמי הקלט המצטברים של הרכיבים המחוברים.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dirty="0"/>
              <a:t>חשוב במיוחד בשערים </a:t>
            </a:r>
            <a:r>
              <a:rPr lang="en-US" dirty="0"/>
              <a:t>TTL </a:t>
            </a:r>
            <a:r>
              <a:rPr lang="he-IL" dirty="0"/>
              <a:t>ובמערכות עם דרישות דיוק.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082BCB29-D966-C675-41E4-14C1F15D34F1}"/>
              </a:ext>
            </a:extLst>
          </p:cNvPr>
          <p:cNvSpPr/>
          <p:nvPr/>
        </p:nvSpPr>
        <p:spPr>
          <a:xfrm>
            <a:off x="720090" y="4103937"/>
            <a:ext cx="4674870" cy="23889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>
              <a:buNone/>
            </a:pPr>
            <a:r>
              <a:rPr lang="he-IL" b="1" dirty="0"/>
              <a:t>השפעת עומס על אותות דיגיטליים</a:t>
            </a:r>
          </a:p>
          <a:p>
            <a:pPr>
              <a:buFont typeface="+mj-lt"/>
              <a:buAutoNum type="arabicPeriod"/>
            </a:pPr>
            <a:r>
              <a:rPr lang="he-IL" b="1" dirty="0"/>
              <a:t>עומס חשמלי (זרם)</a:t>
            </a:r>
            <a:endParaRPr lang="he-IL" dirty="0"/>
          </a:p>
          <a:p>
            <a:pPr marL="742950" lvl="1" indent="-285750">
              <a:buFont typeface="+mj-lt"/>
              <a:buAutoNum type="arabicPeriod"/>
            </a:pPr>
            <a:r>
              <a:rPr lang="he-IL" dirty="0"/>
              <a:t>ככל שמחוברים יותר רכיבים לפלט, </a:t>
            </a:r>
            <a:r>
              <a:rPr lang="he-IL" b="1" dirty="0"/>
              <a:t>הזרם שהפלט צריך לספק</a:t>
            </a:r>
            <a:r>
              <a:rPr lang="he-IL" dirty="0"/>
              <a:t> עולה.</a:t>
            </a:r>
          </a:p>
          <a:p>
            <a:pPr>
              <a:buFont typeface="+mj-lt"/>
              <a:buAutoNum type="arabicPeriod"/>
            </a:pPr>
            <a:r>
              <a:rPr lang="he-IL" b="1" dirty="0"/>
              <a:t>עומס קיבולי (מהירות)</a:t>
            </a:r>
            <a:endParaRPr lang="he-IL" dirty="0"/>
          </a:p>
          <a:p>
            <a:pPr lvl="1"/>
            <a:r>
              <a:rPr lang="he-IL" dirty="0"/>
              <a:t>2</a:t>
            </a:r>
            <a:r>
              <a:rPr lang="en-US" dirty="0"/>
              <a:t>.</a:t>
            </a:r>
            <a:r>
              <a:rPr lang="he-IL" dirty="0"/>
              <a:t>כל קלט שמחובר מוסיף </a:t>
            </a:r>
            <a:r>
              <a:rPr lang="he-IL" b="1" dirty="0"/>
              <a:t>קיבול</a:t>
            </a:r>
            <a:r>
              <a:rPr lang="he-IL" dirty="0"/>
              <a:t>, מה שגורם לאות להימשך יותר זמן ולהאט את המעברים.</a:t>
            </a:r>
          </a:p>
          <a:p>
            <a:pPr algn="ctr"/>
            <a:endParaRPr lang="he-IL" dirty="0"/>
          </a:p>
        </p:txBody>
      </p:sp>
      <p:pic>
        <p:nvPicPr>
          <p:cNvPr id="10" name="מציין מיקום תוכן 9" descr="תמונה שמכילה תרשים, קו, תוכנית, גופן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5B142B8C-B91A-95D5-2022-40FB997B7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70" y="1127933"/>
            <a:ext cx="5953959" cy="2701117"/>
          </a:xfrm>
        </p:spPr>
      </p:pic>
      <p:pic>
        <p:nvPicPr>
          <p:cNvPr id="4" name="תמונה 3" descr="תמונה שמכילה תרשים, קו, גופן, לבן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DCC6FDB3-5E6C-857B-2E23-A65503517B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7713"/>
          <a:stretch/>
        </p:blipFill>
        <p:spPr>
          <a:xfrm>
            <a:off x="5634991" y="4103937"/>
            <a:ext cx="6051912" cy="2701117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0414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95C2087-843A-4819-B14F-5C06C959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pPr algn="ctr"/>
            <a:r>
              <a:rPr lang="he-IL" dirty="0"/>
              <a:t>"גרף זרם לעומת מתח ביציאת שער לוגי </a:t>
            </a:r>
            <a:r>
              <a:rPr lang="en-US" dirty="0"/>
              <a:t>LOW </a:t>
            </a:r>
            <a:r>
              <a:rPr lang="he-IL" dirty="0"/>
              <a:t>ו-</a:t>
            </a:r>
            <a:r>
              <a:rPr lang="en-US" dirty="0"/>
              <a:t>HIGH</a:t>
            </a:r>
            <a:endParaRPr lang="he-IL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155F39A-B58C-6846-11CE-8FC5232CB94B}"/>
              </a:ext>
            </a:extLst>
          </p:cNvPr>
          <p:cNvSpPr/>
          <p:nvPr/>
        </p:nvSpPr>
        <p:spPr>
          <a:xfrm>
            <a:off x="125729" y="2377440"/>
            <a:ext cx="5626465" cy="40936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dirty="0"/>
              <a:t>Fan-out</a:t>
            </a:r>
            <a:r>
              <a:rPr lang="en-US" sz="1300" dirty="0"/>
              <a:t> </a:t>
            </a:r>
            <a:r>
              <a:rPr lang="he-IL" sz="1300" dirty="0"/>
              <a:t>הוא מספר </a:t>
            </a:r>
            <a:r>
              <a:rPr lang="he-IL" sz="1300" dirty="0" err="1"/>
              <a:t>הקלטים</a:t>
            </a:r>
            <a:r>
              <a:rPr lang="he-IL" sz="1300" dirty="0"/>
              <a:t> ששער לוגי אחד יכול להפעיל ביציאה שלו </a:t>
            </a:r>
            <a:r>
              <a:rPr lang="he-IL" sz="1300" b="1" dirty="0"/>
              <a:t>בלי שהמתח ייפול מתחת לרמות התקניות (</a:t>
            </a:r>
            <a:r>
              <a:rPr lang="en-US" sz="1300" b="1" dirty="0"/>
              <a:t>VOH/VOL)</a:t>
            </a:r>
            <a:r>
              <a:rPr lang="en-US" sz="1300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e-IL" sz="1300" dirty="0"/>
              <a:t>כדי שזה יקרה, צריך שהשער יוכל </a:t>
            </a:r>
            <a:r>
              <a:rPr lang="he-IL" sz="1300" b="1" dirty="0"/>
              <a:t>לספק מספיק זרם</a:t>
            </a:r>
            <a:r>
              <a:rPr lang="he-IL" sz="1300" dirty="0"/>
              <a:t> (במצב </a:t>
            </a:r>
            <a:r>
              <a:rPr lang="en-US" sz="1300" dirty="0"/>
              <a:t>HIGH </a:t>
            </a:r>
            <a:r>
              <a:rPr lang="he-IL" sz="1300" dirty="0"/>
              <a:t> או </a:t>
            </a:r>
            <a:r>
              <a:rPr lang="he-IL" sz="1300" b="1" dirty="0"/>
              <a:t>לשקוע מספיק זרם</a:t>
            </a:r>
            <a:r>
              <a:rPr lang="he-IL" sz="1300" dirty="0"/>
              <a:t> במצב </a:t>
            </a:r>
            <a:r>
              <a:rPr lang="en-US" sz="1300" dirty="0"/>
              <a:t>LOW, </a:t>
            </a:r>
            <a:r>
              <a:rPr lang="he-IL" sz="1300" dirty="0"/>
              <a:t> ועדיין לשמור את המתח </a:t>
            </a:r>
            <a:r>
              <a:rPr lang="he-IL" sz="1300" b="1" dirty="0"/>
              <a:t>בתוך האזור האפור שבתמונה</a:t>
            </a:r>
            <a:r>
              <a:rPr lang="he-IL" sz="1300" dirty="0"/>
              <a:t> (כלומר בתחום התקני).</a:t>
            </a:r>
          </a:p>
          <a:p>
            <a:pPr>
              <a:lnSpc>
                <a:spcPct val="90000"/>
              </a:lnSpc>
              <a:spcAft>
                <a:spcPts val="600"/>
              </a:spcAft>
              <a:buNone/>
            </a:pPr>
            <a:r>
              <a:rPr lang="he-IL" sz="1300" b="1" dirty="0"/>
              <a:t>מה הגרפים מראים?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e-IL" sz="1300" dirty="0"/>
              <a:t>הגרף השמאלי: ככל שהשער צריך </a:t>
            </a:r>
            <a:r>
              <a:rPr lang="he-IL" sz="1300" b="1" dirty="0"/>
              <a:t>לשקוע יותר זרם</a:t>
            </a:r>
            <a:r>
              <a:rPr lang="he-IL" sz="1300" dirty="0"/>
              <a:t> (</a:t>
            </a:r>
            <a:r>
              <a:rPr lang="en-US" sz="1300" dirty="0"/>
              <a:t>IO_L </a:t>
            </a:r>
            <a:r>
              <a:rPr lang="he-IL" sz="1300" dirty="0"/>
              <a:t>עולה), המתח ביציאה </a:t>
            </a:r>
            <a:r>
              <a:rPr lang="he-IL" sz="1300" b="1" dirty="0"/>
              <a:t>עולה</a:t>
            </a:r>
            <a:r>
              <a:rPr lang="he-IL" sz="1300" dirty="0"/>
              <a:t> ועשוי לצאת מהתחום של לוגי "0" → עלול לגרום לשגיאת לוגיקה.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e-IL" sz="1300" dirty="0"/>
              <a:t>הגרף הימני: ככל שצריך </a:t>
            </a:r>
            <a:r>
              <a:rPr lang="he-IL" sz="1300" b="1" dirty="0"/>
              <a:t>לספק יותר זרם</a:t>
            </a:r>
            <a:r>
              <a:rPr lang="he-IL" sz="1300" dirty="0"/>
              <a:t> (</a:t>
            </a:r>
            <a:r>
              <a:rPr lang="en-US" sz="1300" dirty="0"/>
              <a:t>IO_H), </a:t>
            </a:r>
            <a:r>
              <a:rPr lang="he-IL" sz="1300" dirty="0"/>
              <a:t>המתח </a:t>
            </a:r>
            <a:r>
              <a:rPr lang="he-IL" sz="1300" b="1" dirty="0"/>
              <a:t>יורד</a:t>
            </a:r>
            <a:r>
              <a:rPr lang="he-IL" sz="1300" dirty="0"/>
              <a:t> ועשוי לרדת מתחת ל-</a:t>
            </a:r>
            <a:r>
              <a:rPr lang="en-US" sz="1300" dirty="0" err="1"/>
              <a:t>VOHmin</a:t>
            </a:r>
            <a:r>
              <a:rPr lang="en-US" sz="1300" dirty="0"/>
              <a:t> → </a:t>
            </a:r>
            <a:r>
              <a:rPr lang="he-IL" sz="1300" dirty="0"/>
              <a:t>גם כאן עלול להיווצר "1" לא תקני.</a:t>
            </a:r>
          </a:p>
          <a:p>
            <a:pPr>
              <a:lnSpc>
                <a:spcPct val="90000"/>
              </a:lnSpc>
              <a:spcAft>
                <a:spcPts val="600"/>
              </a:spcAft>
              <a:buNone/>
            </a:pPr>
            <a:r>
              <a:rPr lang="he-IL" sz="1300" b="1" dirty="0"/>
              <a:t>🎯 המסקנה: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he-IL" sz="1300" dirty="0"/>
              <a:t>ככל שמחברים יותר קלטים ליציאה אחת (יותר </a:t>
            </a:r>
            <a:r>
              <a:rPr lang="en-US" sz="1300" dirty="0"/>
              <a:t>Fan-out, </a:t>
            </a:r>
            <a:r>
              <a:rPr lang="he-IL" sz="1300" dirty="0"/>
              <a:t> כך דרישת הזרם מהיציאה </a:t>
            </a:r>
            <a:r>
              <a:rPr lang="he-IL" sz="1300" b="1" dirty="0"/>
              <a:t>גדלה</a:t>
            </a:r>
            <a:r>
              <a:rPr lang="he-IL" sz="1300" dirty="0"/>
              <a:t>.</a:t>
            </a:r>
            <a:br>
              <a:rPr lang="he-IL" sz="1300" dirty="0"/>
            </a:br>
            <a:r>
              <a:rPr lang="he-IL" sz="1300" dirty="0"/>
              <a:t>אם נעבור את </a:t>
            </a:r>
            <a:r>
              <a:rPr lang="en-US" sz="1300" b="1" dirty="0" err="1"/>
              <a:t>IOHmax</a:t>
            </a:r>
            <a:r>
              <a:rPr lang="en-US" sz="1300" dirty="0"/>
              <a:t> </a:t>
            </a:r>
            <a:r>
              <a:rPr lang="he-IL" sz="1300" dirty="0"/>
              <a:t>או </a:t>
            </a:r>
            <a:r>
              <a:rPr lang="en-US" sz="1300" b="1" dirty="0" err="1"/>
              <a:t>IOLmax</a:t>
            </a:r>
            <a:r>
              <a:rPr lang="en-US" sz="1300" dirty="0"/>
              <a:t>, </a:t>
            </a:r>
            <a:r>
              <a:rPr lang="he-IL" sz="1300" dirty="0"/>
              <a:t>המתח ביציאה ייצא מהתחום האפור, ונקבל לוגיקה לא תקינה.</a:t>
            </a:r>
          </a:p>
        </p:txBody>
      </p:sp>
      <p:pic>
        <p:nvPicPr>
          <p:cNvPr id="10" name="מציין מיקום תוכן 9" descr="תמונה שמכילה טקסט, תרשים, קו, צילום מסך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61921EAF-28EA-626B-DAD2-B33AB4A53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614" r="11823"/>
          <a:stretch/>
        </p:blipFill>
        <p:spPr>
          <a:xfrm>
            <a:off x="5911532" y="2377440"/>
            <a:ext cx="5471830" cy="395477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61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8D1A787-31D6-CDC3-ADC1-0E905F2C9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05" y="0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he-IL" sz="3600" b="1" dirty="0">
                <a:solidFill>
                  <a:schemeClr val="tx2"/>
                </a:solidFill>
              </a:rPr>
              <a:t>מבוא לחיבור מעגלים אנלוגיים ודיגיטליים</a:t>
            </a:r>
            <a:br>
              <a:rPr lang="he-IL" sz="3600" dirty="0">
                <a:solidFill>
                  <a:schemeClr val="tx2"/>
                </a:solidFill>
              </a:rPr>
            </a:br>
            <a:endParaRPr lang="en-US" sz="3600" dirty="0">
              <a:solidFill>
                <a:schemeClr val="tx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CBD0CBB2-C057-18E6-6291-DE5808FA0D18}"/>
              </a:ext>
            </a:extLst>
          </p:cNvPr>
          <p:cNvSpPr txBox="1"/>
          <p:nvPr/>
        </p:nvSpPr>
        <p:spPr>
          <a:xfrm>
            <a:off x="1306547" y="949882"/>
            <a:ext cx="9833548" cy="2693976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he-IL" sz="2000" b="0" i="0" dirty="0">
                <a:solidFill>
                  <a:schemeClr val="tx2"/>
                </a:solidFill>
                <a:effectLst/>
                <a:latin typeface="-apple-system"/>
              </a:rPr>
              <a:t> כאשר מעצבים מעגלים שמשלבים בין אנלוגי לדיגיטלי, קיימים שני אתגרים עיקריים</a:t>
            </a:r>
            <a:r>
              <a:rPr lang="en-US" sz="2000" dirty="0">
                <a:solidFill>
                  <a:schemeClr val="tx2"/>
                </a:solidFill>
              </a:rPr>
              <a:t>: </a:t>
            </a:r>
            <a:endParaRPr lang="he-IL" sz="20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2000" dirty="0">
                <a:solidFill>
                  <a:schemeClr val="tx2"/>
                </a:solidFill>
              </a:rPr>
            </a:br>
            <a:r>
              <a:rPr lang="he-IL" sz="2000" b="1" dirty="0">
                <a:solidFill>
                  <a:schemeClr val="tx2"/>
                </a:solidFill>
              </a:rPr>
              <a:t>-</a:t>
            </a:r>
            <a:r>
              <a:rPr lang="he-IL" sz="2000" dirty="0">
                <a:solidFill>
                  <a:schemeClr val="tx2"/>
                </a:solidFill>
              </a:rPr>
              <a:t> מניעת רעשים ממיתוג דיגיטלי שמזהמים את האות האנלוגי: במעגלים דיגיטליים יש תהליכי מיתוג </a:t>
            </a:r>
            <a:endParaRPr lang="en-US" sz="20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he-IL" sz="2000" dirty="0">
                <a:solidFill>
                  <a:schemeClr val="tx2"/>
                </a:solidFill>
              </a:rPr>
              <a:t>(הפעלת וכיבוי זרם) שיכולים לייצר רעשים חשמליים. רעשים אלו עלולים להפריע למעגלים האנלוגיים ו"לזהם" את האותות שלהם.</a:t>
            </a:r>
            <a:endParaRPr lang="en-US" sz="20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he-IL" sz="2000" dirty="0">
                <a:solidFill>
                  <a:schemeClr val="tx2"/>
                </a:solidFill>
              </a:rPr>
              <a:t>דוגמה: נניח שיש לנו מגבר שמע אנלוגי על אותו </a:t>
            </a:r>
            <a:r>
              <a:rPr lang="en-US" sz="2000" dirty="0">
                <a:solidFill>
                  <a:schemeClr val="tx2"/>
                </a:solidFill>
              </a:rPr>
              <a:t>PCB </a:t>
            </a:r>
            <a:r>
              <a:rPr lang="he-IL" sz="2000" dirty="0">
                <a:solidFill>
                  <a:schemeClr val="tx2"/>
                </a:solidFill>
              </a:rPr>
              <a:t>כמו מעבד דיגיטלי. אם המעבד מייצר הרבה רעש חשמלי, זה יכול לגרום לאיכות שמע ירודה במגבר.</a:t>
            </a:r>
            <a:endParaRPr lang="en-US" sz="20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he-IL" sz="20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he-IL" sz="2000" b="1" dirty="0">
                <a:solidFill>
                  <a:schemeClr val="tx2"/>
                </a:solidFill>
              </a:rPr>
              <a:t> - </a:t>
            </a:r>
            <a:r>
              <a:rPr lang="he-IL" sz="2000" dirty="0">
                <a:solidFill>
                  <a:schemeClr val="tx2"/>
                </a:solidFill>
              </a:rPr>
              <a:t>התאמת טווחי המתחים של כניסות אנלוגיות למעגל הדיגיטלי: המעגל האנלוגי עשוי לייצר אותות בטווח מתח רחב יותר מהטווח שהמעגל הדיגיטלי מסוגל לקרוא. יש צורך בתאימות ביניהם.</a:t>
            </a:r>
            <a:endParaRPr lang="en-US" sz="20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he-IL" sz="2000" dirty="0">
                <a:solidFill>
                  <a:schemeClr val="tx2"/>
                </a:solidFill>
              </a:rPr>
              <a:t>דוגמה: אם חיישן למדידת טמפרטורה מוציא אות אנלוגי בין 0 ל-5 וולט, אך הרכיב הדיגיטלי מסוגל לקרוא רק טווח של 0 ל-3.3 וולט, נדרש ממיר או מגביל מתח.</a:t>
            </a:r>
            <a:endParaRPr lang="en-US" sz="20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he-IL" sz="2000" dirty="0">
                <a:solidFill>
                  <a:schemeClr val="tx2"/>
                </a:solidFill>
              </a:rPr>
            </a:br>
            <a:r>
              <a:rPr lang="he-IL" sz="2000" b="1" i="0" dirty="0">
                <a:solidFill>
                  <a:schemeClr val="tx2"/>
                </a:solidFill>
                <a:effectLst/>
                <a:latin typeface="-apple-system"/>
              </a:rPr>
              <a:t>בואו נבחן כיצד ניתן להתגבר על אתגרים אלו בתכנון המעגלים שלנו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he-IL" sz="2000" b="1" i="0" dirty="0">
                <a:solidFill>
                  <a:schemeClr val="tx2"/>
                </a:solidFill>
                <a:effectLst/>
                <a:latin typeface="-apple-system"/>
              </a:rPr>
            </a:br>
            <a:r>
              <a:rPr lang="he-IL" sz="2000" b="1" dirty="0">
                <a:solidFill>
                  <a:schemeClr val="tx2"/>
                </a:solidFill>
                <a:latin typeface="-apple-system"/>
              </a:rPr>
              <a:t>מוכנים ???</a:t>
            </a:r>
            <a:endParaRPr lang="en-US" sz="2000" dirty="0">
              <a:solidFill>
                <a:schemeClr val="tx2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5245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A017E464-394B-271D-0466-F946C385B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523" y="640624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QUIZ ;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1DF02F3F-1BA5-8A01-EE84-4CED77CD79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78" b="3694"/>
          <a:stretch/>
        </p:blipFill>
        <p:spPr>
          <a:xfrm>
            <a:off x="95858" y="341524"/>
            <a:ext cx="5799104" cy="501267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01B5265-D5DC-F8EC-26BB-4FF7D7B92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he-IL" sz="2200" dirty="0"/>
              <a:t>מדוע רעש דיגיטלי משפיע יותר על אותות אנלוגיים מאשר על אותות דיגיטליים?</a:t>
            </a:r>
            <a:endParaRPr lang="en-US" sz="2200" dirty="0"/>
          </a:p>
          <a:p>
            <a:endParaRPr lang="en-US" sz="2200" dirty="0"/>
          </a:p>
          <a:p>
            <a:r>
              <a:rPr lang="he-IL" sz="2200" dirty="0"/>
              <a:t>א. רעש דיגיטלי פוגע בתדרים גבוהים בלבד. </a:t>
            </a:r>
            <a:endParaRPr lang="en-US" sz="2200" dirty="0"/>
          </a:p>
          <a:p>
            <a:r>
              <a:rPr lang="he-IL" sz="2200" dirty="0"/>
              <a:t>ב. אותות אנלוגיים רגישים יותר לרעש כי הם משתנים רציף.  </a:t>
            </a:r>
            <a:endParaRPr lang="en-US" sz="2200" dirty="0"/>
          </a:p>
          <a:p>
            <a:r>
              <a:rPr lang="he-IL" sz="2200" dirty="0"/>
              <a:t>ג. אותות דיגיטליים אינם מושפעים מרעש כלל.</a:t>
            </a:r>
            <a:endParaRPr lang="en-US" sz="2200" dirty="0"/>
          </a:p>
          <a:p>
            <a:endParaRPr lang="en-US" sz="2200" dirty="0"/>
          </a:p>
          <a:p>
            <a:r>
              <a:rPr lang="he-IL" sz="2200" dirty="0"/>
              <a:t>- **תשובה נכונה**: ב. אותות אנלוגיים רגישים יותר לרעש כי הם משתנים רציף.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13885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FEF262-E89C-8683-95E6-BBD6B7F09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כותרת 3">
            <a:extLst>
              <a:ext uri="{FF2B5EF4-FFF2-40B4-BE49-F238E27FC236}">
                <a16:creationId xmlns:a16="http://schemas.microsoft.com/office/drawing/2014/main" id="{3834C893-1AB3-75A2-ED5A-F17DE75A5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454" y="233692"/>
            <a:ext cx="9392421" cy="1828144"/>
          </a:xfrm>
        </p:spPr>
        <p:txBody>
          <a:bodyPr>
            <a:noAutofit/>
          </a:bodyPr>
          <a:lstStyle/>
          <a:p>
            <a:pPr algn="ctr"/>
            <a:br>
              <a:rPr lang="en-US" sz="2600" dirty="0"/>
            </a:br>
            <a:br>
              <a:rPr lang="en-US" sz="2600" dirty="0"/>
            </a:br>
            <a:r>
              <a:rPr lang="en-US" sz="2600" b="0" i="0" dirty="0"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  <a:t>Interfacing Analog and Digital Circuits: Key Challenges and Best Practices</a:t>
            </a:r>
            <a:br>
              <a:rPr lang="en-US" sz="2600" b="0" i="0" dirty="0"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</a:br>
            <a:r>
              <a:rPr lang="en-US" sz="2600" b="0" i="0" dirty="0"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  <a:t>&amp;</a:t>
            </a:r>
            <a:br>
              <a:rPr lang="en-US" sz="2600" dirty="0"/>
            </a:br>
            <a:r>
              <a:rPr lang="en-US" sz="2600" dirty="0"/>
              <a:t>LOGIC ICs</a:t>
            </a:r>
            <a:br>
              <a:rPr lang="en-US" sz="2600" dirty="0"/>
            </a:br>
            <a:r>
              <a:rPr lang="he-IL" sz="2600" dirty="0"/>
              <a:t>מה נלמד היום? </a:t>
            </a:r>
            <a:br>
              <a:rPr lang="en-US" sz="2600" dirty="0"/>
            </a:br>
            <a:endParaRPr lang="en-US" sz="2600" dirty="0"/>
          </a:p>
        </p:txBody>
      </p:sp>
      <p:pic>
        <p:nvPicPr>
          <p:cNvPr id="10" name="תמונה 9" descr="תמונה שמכילה טקסט, גופן, תרשים, קו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0818C348-E26A-4F2E-EAA5-D26824EF26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519"/>
          <a:stretch/>
        </p:blipFill>
        <p:spPr>
          <a:xfrm>
            <a:off x="0" y="2388870"/>
            <a:ext cx="5177790" cy="4235438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0D3F7FB5-A9CB-9EF2-2492-5B1DD827C414}"/>
              </a:ext>
            </a:extLst>
          </p:cNvPr>
          <p:cNvSpPr txBox="1"/>
          <p:nvPr/>
        </p:nvSpPr>
        <p:spPr>
          <a:xfrm>
            <a:off x="5085874" y="2623051"/>
            <a:ext cx="702659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dirty="0"/>
              <a:t>1.מבוא לעמידות לרעש וספי מתחים</a:t>
            </a:r>
            <a:br>
              <a:rPr lang="en-US" dirty="0"/>
            </a:br>
            <a:r>
              <a:rPr lang="he-IL" dirty="0"/>
              <a:t>2. עמידות לרעש :מושגים ומשמעויות</a:t>
            </a:r>
          </a:p>
          <a:p>
            <a:r>
              <a:rPr lang="he-IL" dirty="0"/>
              <a:t>3. עמידות לזרם ושימוש בנגדי משיכה בממשקי לוגיקה</a:t>
            </a:r>
          </a:p>
          <a:p>
            <a:r>
              <a:rPr lang="he-IL" dirty="0"/>
              <a:t> 4. תאימות רמות מתחים בממשקי לוגיקה</a:t>
            </a:r>
          </a:p>
          <a:p>
            <a:r>
              <a:rPr lang="he-IL" dirty="0"/>
              <a:t> </a:t>
            </a:r>
            <a:r>
              <a:rPr lang="en-US" dirty="0"/>
              <a:t>5</a:t>
            </a:r>
            <a:r>
              <a:rPr lang="he-IL" dirty="0"/>
              <a:t>. </a:t>
            </a:r>
            <a:r>
              <a:rPr lang="he-IL" dirty="0" err="1"/>
              <a:t>פנ</a:t>
            </a:r>
            <a:r>
              <a:rPr lang="he-IL" dirty="0"/>
              <a:t>-אאוט ועומס פלט במעגלים </a:t>
            </a:r>
            <a:r>
              <a:rPr lang="he-IL" dirty="0" err="1"/>
              <a:t>דיגיטלים</a:t>
            </a:r>
            <a:endParaRPr lang="en-US" dirty="0"/>
          </a:p>
          <a:p>
            <a:pPr marL="0" indent="0">
              <a:buNone/>
            </a:pPr>
            <a:r>
              <a:rPr lang="en-US" sz="1800" dirty="0"/>
              <a:t> .6</a:t>
            </a:r>
            <a:r>
              <a:rPr lang="he-IL" sz="1800" dirty="0"/>
              <a:t>מ</a:t>
            </a:r>
            <a:r>
              <a:rPr lang="en-US" sz="1800" dirty="0" err="1"/>
              <a:t>בוא</a:t>
            </a:r>
            <a:r>
              <a:rPr lang="en-US" sz="1800" dirty="0"/>
              <a:t> </a:t>
            </a:r>
            <a:r>
              <a:rPr lang="en-US" sz="1800" dirty="0" err="1"/>
              <a:t>לחיבור</a:t>
            </a:r>
            <a:r>
              <a:rPr lang="en-US" sz="1800" dirty="0"/>
              <a:t> </a:t>
            </a:r>
            <a:r>
              <a:rPr lang="en-US" sz="1800" dirty="0" err="1"/>
              <a:t>מעגלים</a:t>
            </a:r>
            <a:r>
              <a:rPr lang="en-US" sz="1800" dirty="0"/>
              <a:t> </a:t>
            </a:r>
            <a:r>
              <a:rPr lang="en-US" sz="1800" dirty="0" err="1"/>
              <a:t>אנלוגיים</a:t>
            </a:r>
            <a:r>
              <a:rPr lang="en-US" sz="1800" dirty="0"/>
              <a:t> </a:t>
            </a:r>
            <a:r>
              <a:rPr lang="en-US" sz="1800" dirty="0" err="1"/>
              <a:t>ודיגיטליים</a:t>
            </a:r>
            <a:r>
              <a:rPr lang="en-US" sz="1800" dirty="0"/>
              <a:t>.</a:t>
            </a:r>
            <a:br>
              <a:rPr lang="en-US" sz="1800" dirty="0"/>
            </a:br>
            <a:r>
              <a:rPr lang="en-US" sz="1800" dirty="0"/>
              <a:t> . 7רעש </a:t>
            </a:r>
            <a:r>
              <a:rPr lang="en-US" sz="1800" dirty="0" err="1"/>
              <a:t>במעבר</a:t>
            </a:r>
            <a:r>
              <a:rPr lang="en-US" sz="1800" dirty="0"/>
              <a:t> </a:t>
            </a:r>
            <a:r>
              <a:rPr lang="en-US" sz="1800" dirty="0" err="1"/>
              <a:t>דיגיטלי</a:t>
            </a:r>
            <a:r>
              <a:rPr lang="en-US" sz="1800" dirty="0"/>
              <a:t> </a:t>
            </a:r>
            <a:r>
              <a:rPr lang="en-US" sz="1800" dirty="0" err="1"/>
              <a:t>ודיוק</a:t>
            </a:r>
            <a:r>
              <a:rPr lang="en-US" sz="1800" dirty="0"/>
              <a:t> </a:t>
            </a:r>
            <a:r>
              <a:rPr lang="en-US" sz="1800" dirty="0" err="1"/>
              <a:t>ממיר</a:t>
            </a:r>
            <a:r>
              <a:rPr lang="en-US" sz="1800" dirty="0"/>
              <a:t> </a:t>
            </a:r>
            <a:r>
              <a:rPr lang="en-US" sz="1800" dirty="0" err="1"/>
              <a:t>אנלוגי</a:t>
            </a:r>
            <a:r>
              <a:rPr lang="en-US" sz="1800" dirty="0"/>
              <a:t> </a:t>
            </a:r>
            <a:r>
              <a:rPr lang="en-US" sz="1800" dirty="0" err="1"/>
              <a:t>לדיגיטלי</a:t>
            </a:r>
            <a:r>
              <a:rPr lang="en-US" sz="1800" dirty="0"/>
              <a:t> (ADC)  </a:t>
            </a:r>
          </a:p>
          <a:p>
            <a:pPr marL="0" indent="0">
              <a:buNone/>
            </a:pPr>
            <a:r>
              <a:rPr lang="en-US" sz="1800" dirty="0"/>
              <a:t>  .8אסטרטגיות </a:t>
            </a:r>
            <a:r>
              <a:rPr lang="en-US" sz="1800" dirty="0" err="1"/>
              <a:t>מרכזיות</a:t>
            </a:r>
            <a:r>
              <a:rPr lang="en-US" sz="1800" dirty="0"/>
              <a:t> </a:t>
            </a:r>
            <a:r>
              <a:rPr lang="en-US" sz="1800" dirty="0" err="1"/>
              <a:t>לניהול</a:t>
            </a:r>
            <a:r>
              <a:rPr lang="en-US" sz="1800" dirty="0"/>
              <a:t> </a:t>
            </a:r>
            <a:r>
              <a:rPr lang="en-US" sz="1800" dirty="0" err="1"/>
              <a:t>רעש</a:t>
            </a:r>
            <a:r>
              <a:rPr lang="en-US" sz="1800" dirty="0"/>
              <a:t> </a:t>
            </a:r>
            <a:r>
              <a:rPr lang="en-US" sz="1800" dirty="0" err="1"/>
              <a:t>במתחי</a:t>
            </a:r>
            <a:r>
              <a:rPr lang="en-US" sz="1800" dirty="0"/>
              <a:t> </a:t>
            </a:r>
            <a:r>
              <a:rPr lang="en-US" sz="1800" dirty="0" err="1"/>
              <a:t>אדמה</a:t>
            </a:r>
            <a:r>
              <a:rPr lang="en-US" sz="1800" dirty="0"/>
              <a:t>  </a:t>
            </a:r>
            <a:endParaRPr lang="he-IL" sz="1800" dirty="0"/>
          </a:p>
          <a:p>
            <a:pPr marL="0" indent="0">
              <a:buNone/>
            </a:pPr>
            <a:r>
              <a:rPr lang="en-US" sz="1800" dirty="0"/>
              <a:t>  .9 </a:t>
            </a:r>
            <a:r>
              <a:rPr lang="en-US" sz="1800" dirty="0" err="1"/>
              <a:t>הארקה</a:t>
            </a:r>
            <a:r>
              <a:rPr lang="en-US" sz="1800" dirty="0"/>
              <a:t> </a:t>
            </a:r>
            <a:r>
              <a:rPr lang="en-US" sz="1800" dirty="0" err="1"/>
              <a:t>במערכות</a:t>
            </a:r>
            <a:r>
              <a:rPr lang="en-US" sz="1800" dirty="0"/>
              <a:t> </a:t>
            </a:r>
            <a:r>
              <a:rPr lang="en-US" sz="1800" dirty="0" err="1"/>
              <a:t>לוח</a:t>
            </a:r>
            <a:r>
              <a:rPr lang="en-US" sz="1800" dirty="0"/>
              <a:t> </a:t>
            </a:r>
            <a:r>
              <a:rPr lang="en-US" sz="1800" dirty="0" err="1"/>
              <a:t>בודד</a:t>
            </a:r>
            <a:r>
              <a:rPr lang="en-US" sz="1800" dirty="0"/>
              <a:t> </a:t>
            </a:r>
            <a:r>
              <a:rPr lang="en-US" sz="1800" dirty="0" err="1"/>
              <a:t>ובמערכות</a:t>
            </a:r>
            <a:r>
              <a:rPr lang="en-US" sz="1800" dirty="0"/>
              <a:t> </a:t>
            </a:r>
            <a:r>
              <a:rPr lang="en-US" sz="1800" dirty="0" err="1"/>
              <a:t>מרובות</a:t>
            </a:r>
            <a:r>
              <a:rPr lang="en-US" sz="1800" dirty="0"/>
              <a:t> </a:t>
            </a:r>
            <a:r>
              <a:rPr lang="en-US" sz="1800" dirty="0" err="1"/>
              <a:t>לוחות</a:t>
            </a:r>
            <a:r>
              <a:rPr lang="en-US" sz="1800" dirty="0"/>
              <a:t>  </a:t>
            </a:r>
          </a:p>
          <a:p>
            <a:pPr marL="0" indent="0">
              <a:buNone/>
            </a:pPr>
            <a:r>
              <a:rPr lang="en-US" sz="1800" dirty="0"/>
              <a:t>. 10 </a:t>
            </a:r>
            <a:r>
              <a:rPr lang="en-US" sz="1800" dirty="0" err="1"/>
              <a:t>יצירת</a:t>
            </a:r>
            <a:r>
              <a:rPr lang="en-US" sz="1800" dirty="0"/>
              <a:t> </a:t>
            </a:r>
            <a:r>
              <a:rPr lang="en-US" sz="1800" dirty="0" err="1"/>
              <a:t>רמות</a:t>
            </a:r>
            <a:r>
              <a:rPr lang="en-US" sz="1800" dirty="0"/>
              <a:t> </a:t>
            </a:r>
            <a:r>
              <a:rPr lang="en-US" sz="1800" dirty="0" err="1"/>
              <a:t>דיגיטליות</a:t>
            </a:r>
            <a:r>
              <a:rPr lang="en-US" sz="1800" dirty="0"/>
              <a:t> </a:t>
            </a:r>
            <a:r>
              <a:rPr lang="en-US" sz="1800" dirty="0" err="1"/>
              <a:t>מקלטים</a:t>
            </a:r>
            <a:r>
              <a:rPr lang="en-US" sz="1800" dirty="0"/>
              <a:t> </a:t>
            </a:r>
            <a:r>
              <a:rPr lang="en-US" sz="1800" dirty="0" err="1"/>
              <a:t>אנלוגיים</a:t>
            </a:r>
            <a:endParaRPr lang="he-IL" sz="1800" dirty="0"/>
          </a:p>
          <a:p>
            <a:pPr marL="0" indent="0">
              <a:buNone/>
            </a:pPr>
            <a:r>
              <a:rPr lang="en-US" sz="1800" dirty="0"/>
              <a:t>11</a:t>
            </a:r>
            <a:r>
              <a:rPr lang="he-IL" sz="1800" dirty="0"/>
              <a:t>. </a:t>
            </a:r>
            <a:r>
              <a:rPr lang="en-US" sz="1800" dirty="0" err="1"/>
              <a:t>מניעת</a:t>
            </a:r>
            <a:r>
              <a:rPr lang="en-US" sz="1800" dirty="0"/>
              <a:t> </a:t>
            </a:r>
            <a:r>
              <a:rPr lang="en-US" sz="1800" dirty="0" err="1"/>
              <a:t>רעידות</a:t>
            </a:r>
            <a:r>
              <a:rPr lang="en-US" sz="1800" dirty="0"/>
              <a:t> </a:t>
            </a:r>
            <a:r>
              <a:rPr lang="en-US" sz="1800" dirty="0" err="1"/>
              <a:t>מגע</a:t>
            </a:r>
            <a:r>
              <a:rPr lang="en-US" sz="1800" dirty="0"/>
              <a:t> (De-bouncing) </a:t>
            </a:r>
            <a:r>
              <a:rPr lang="he-IL" sz="1800" dirty="0"/>
              <a:t> </a:t>
            </a:r>
            <a:r>
              <a:rPr lang="en-US" sz="1800" dirty="0" err="1"/>
              <a:t>בקלטים</a:t>
            </a:r>
            <a:r>
              <a:rPr lang="en-US" sz="1800" dirty="0"/>
              <a:t> </a:t>
            </a:r>
            <a:r>
              <a:rPr lang="en-US" sz="1800" dirty="0" err="1"/>
              <a:t>ממפסקים</a:t>
            </a:r>
            <a:r>
              <a:rPr lang="en-US" sz="1800" dirty="0"/>
              <a:t> </a:t>
            </a:r>
            <a:r>
              <a:rPr lang="en-US" sz="1800" dirty="0" err="1"/>
              <a:t>למערכות</a:t>
            </a:r>
            <a:r>
              <a:rPr lang="en-US" sz="1800" dirty="0"/>
              <a:t> </a:t>
            </a:r>
            <a:r>
              <a:rPr lang="en-US" sz="1800" dirty="0" err="1"/>
              <a:t>דיגיטליות</a:t>
            </a:r>
            <a:r>
              <a:rPr lang="en-US" sz="1800" dirty="0"/>
              <a:t>  </a:t>
            </a:r>
            <a:endParaRPr lang="he-IL" sz="1800" dirty="0"/>
          </a:p>
          <a:p>
            <a:pPr marL="0" indent="0">
              <a:buNone/>
            </a:pPr>
            <a:r>
              <a:rPr lang="en-US" sz="1800" dirty="0"/>
              <a:t>12</a:t>
            </a:r>
            <a:r>
              <a:rPr lang="he-IL" sz="1800" dirty="0"/>
              <a:t>. </a:t>
            </a:r>
            <a:r>
              <a:rPr lang="en-US" sz="1800" dirty="0" err="1"/>
              <a:t>הגנה</a:t>
            </a:r>
            <a:r>
              <a:rPr lang="en-US" sz="1800" dirty="0"/>
              <a:t> </a:t>
            </a:r>
            <a:r>
              <a:rPr lang="en-US" sz="1800" dirty="0" err="1"/>
              <a:t>מפני</a:t>
            </a:r>
            <a:r>
              <a:rPr lang="en-US" sz="1800" dirty="0"/>
              <a:t> </a:t>
            </a:r>
            <a:r>
              <a:rPr lang="en-US" sz="1800" dirty="0" err="1"/>
              <a:t>מתחי</a:t>
            </a:r>
            <a:r>
              <a:rPr lang="en-US" sz="1800" dirty="0"/>
              <a:t> </a:t>
            </a:r>
            <a:r>
              <a:rPr lang="en-US" sz="1800" dirty="0" err="1"/>
              <a:t>יתר</a:t>
            </a:r>
            <a:r>
              <a:rPr lang="en-US" sz="1800" dirty="0"/>
              <a:t> </a:t>
            </a:r>
            <a:r>
              <a:rPr lang="en-US" sz="1800" dirty="0" err="1"/>
              <a:t>חיצוניים</a:t>
            </a:r>
            <a:r>
              <a:rPr lang="en-US" sz="1800" dirty="0"/>
              <a:t>  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he-IL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73185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29819AC-D209-A962-CF56-87A13F88C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136" y="4655"/>
            <a:ext cx="5857957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Ground Noise -  </a:t>
            </a:r>
            <a:br>
              <a:rPr lang="he-IL" sz="2400" dirty="0"/>
            </a:br>
            <a:r>
              <a:rPr lang="he-IL" sz="2400" dirty="0"/>
              <a:t>רעש קרקע</a:t>
            </a:r>
            <a:br>
              <a:rPr lang="he-IL" sz="2400" dirty="0"/>
            </a:br>
            <a:r>
              <a:rPr lang="he-IL" sz="2400" dirty="0"/>
              <a:t>ורזולוציית</a:t>
            </a:r>
            <a:endParaRPr lang="en-US" sz="240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96DC2C2A-A5F5-DBFD-0CB1-08C5AB1F69E0}"/>
              </a:ext>
            </a:extLst>
          </p:cNvPr>
          <p:cNvSpPr txBox="1"/>
          <p:nvPr/>
        </p:nvSpPr>
        <p:spPr>
          <a:xfrm>
            <a:off x="933107" y="1638254"/>
            <a:ext cx="1032578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 </a:t>
            </a:r>
            <a:r>
              <a:rPr lang="he-IL" sz="1800" dirty="0"/>
              <a:t>מהו רעש קרקע?</a:t>
            </a:r>
            <a:r>
              <a:rPr lang="en-US" sz="1800" dirty="0"/>
              <a:t> </a:t>
            </a:r>
            <a:r>
              <a:rPr lang="he-IL" sz="1800" dirty="0"/>
              <a:t>רעש המגיע ממיתוג דיגיטלי או מקורות חיצוניים עלול לשבש את האותות האנלוגיים ולהפחית את דיוק ההמרה האנלוגית-לדיגיטלית (</a:t>
            </a:r>
            <a:r>
              <a:rPr lang="en-US" sz="1800" dirty="0"/>
              <a:t>ADC</a:t>
            </a:r>
            <a:r>
              <a:rPr lang="he-IL" sz="1800" dirty="0"/>
              <a:t>)</a:t>
            </a:r>
            <a:r>
              <a:rPr lang="en-US" sz="1800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he-IL" sz="1800" dirty="0"/>
              <a:t>מהי רזולוציה?</a:t>
            </a:r>
            <a:br>
              <a:rPr lang="he-IL" sz="1800" dirty="0"/>
            </a:br>
            <a:r>
              <a:rPr lang="he-IL" sz="1800" dirty="0"/>
              <a:t>רזולוציה מתארת את השינוי המתחי המינימלי שממיר מסוגל לזהות ולהמיר לביט אחד. </a:t>
            </a:r>
            <a:endParaRPr lang="en-US" sz="1800" dirty="0"/>
          </a:p>
          <a:p>
            <a:endParaRPr lang="en-US" dirty="0"/>
          </a:p>
          <a:p>
            <a:r>
              <a:rPr lang="he-IL" sz="1800" dirty="0"/>
              <a:t>רזולוציה ודיוק: ככל שמעלים את רמת הדיוק (יותר ביטים ב-</a:t>
            </a:r>
            <a:r>
              <a:rPr lang="en-US" sz="1800" dirty="0"/>
              <a:t>ADC), </a:t>
            </a:r>
            <a:r>
              <a:rPr lang="he-IL" sz="1800" dirty="0"/>
              <a:t>טווח המתח שכל ביט מייצג קטן יותר. לדוגמה:</a:t>
            </a:r>
          </a:p>
          <a:p>
            <a:endParaRPr lang="he-IL" sz="1800" dirty="0"/>
          </a:p>
          <a:p>
            <a:r>
              <a:rPr lang="he-IL" sz="1800" dirty="0"/>
              <a:t>ב-12 ביט, אי-ודאות ברעש היא 2.4</a:t>
            </a:r>
            <a:r>
              <a:rPr lang="en-US" sz="1800" dirty="0"/>
              <a:t>mV.</a:t>
            </a:r>
          </a:p>
          <a:p>
            <a:r>
              <a:rPr lang="he-IL" sz="1800" dirty="0"/>
              <a:t>ב-16 ביט, רעש קטן כמו 150</a:t>
            </a:r>
            <a:r>
              <a:rPr lang="el-GR" sz="1800" dirty="0"/>
              <a:t>μ</a:t>
            </a:r>
            <a:r>
              <a:rPr lang="en-US" sz="1800" dirty="0"/>
              <a:t>V </a:t>
            </a:r>
            <a:r>
              <a:rPr lang="he-IL" sz="1800" dirty="0"/>
              <a:t>יכול לשבש את הדיוק.</a:t>
            </a:r>
            <a:endParaRPr lang="en-US" sz="1800" dirty="0"/>
          </a:p>
          <a:p>
            <a:endParaRPr lang="en-US" dirty="0"/>
          </a:p>
          <a:p>
            <a:pPr marL="0" indent="0">
              <a:buNone/>
            </a:pPr>
            <a:r>
              <a:rPr lang="he-IL" sz="1800" dirty="0"/>
              <a:t> בעיה מרכזית: </a:t>
            </a:r>
            <a:endParaRPr lang="en-US" sz="1800" dirty="0"/>
          </a:p>
          <a:p>
            <a:pPr marL="0" indent="0">
              <a:buNone/>
            </a:pPr>
            <a:r>
              <a:rPr lang="he-IL" sz="1800" dirty="0"/>
              <a:t>רעש חודר ברמות דומות לרזולוציה עלול להפוך את ה-</a:t>
            </a:r>
            <a:r>
              <a:rPr lang="en-US" sz="1800" dirty="0"/>
              <a:t>ADC </a:t>
            </a:r>
            <a:r>
              <a:rPr lang="he-IL" sz="1800" dirty="0"/>
              <a:t>לבלתי שמיש, גם אם הוא נחשב "מדויק".</a:t>
            </a:r>
            <a:br>
              <a:rPr lang="he-IL" sz="1800" dirty="0"/>
            </a:br>
            <a:endParaRPr lang="he-IL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36494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5BB672C-476C-15F9-DB7F-7C785C0BD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48038"/>
            <a:ext cx="7763434" cy="1159200"/>
          </a:xfrm>
        </p:spPr>
        <p:txBody>
          <a:bodyPr anchor="ctr">
            <a:normAutofit/>
          </a:bodyPr>
          <a:lstStyle/>
          <a:p>
            <a:pPr algn="ctr"/>
            <a:r>
              <a:rPr lang="en-US" sz="1900" dirty="0" err="1">
                <a:solidFill>
                  <a:srgbClr val="FFFFFF"/>
                </a:solidFill>
              </a:rPr>
              <a:t>הטבלה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מציגה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את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רזולוציית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המתח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br>
              <a:rPr lang="he-IL" sz="1900" dirty="0">
                <a:solidFill>
                  <a:srgbClr val="FFFFFF"/>
                </a:solidFill>
              </a:rPr>
            </a:br>
            <a:r>
              <a:rPr lang="he-IL" sz="1900" dirty="0">
                <a:solidFill>
                  <a:srgbClr val="FFFFFF"/>
                </a:solidFill>
              </a:rPr>
              <a:t> </a:t>
            </a:r>
            <a:r>
              <a:rPr lang="en-US" sz="1900" dirty="0">
                <a:solidFill>
                  <a:srgbClr val="FFFFFF"/>
                </a:solidFill>
              </a:rPr>
              <a:t>(Voltage Resolution) </a:t>
            </a:r>
            <a:r>
              <a:rPr lang="en-US" sz="1900" dirty="0" err="1">
                <a:solidFill>
                  <a:srgbClr val="FFFFFF"/>
                </a:solidFill>
              </a:rPr>
              <a:t>עבור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כל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אורך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מילה</a:t>
            </a:r>
            <a:br>
              <a:rPr lang="he-IL" sz="1900" dirty="0">
                <a:solidFill>
                  <a:srgbClr val="FFFFFF"/>
                </a:solidFill>
              </a:rPr>
            </a:br>
            <a:r>
              <a:rPr lang="en-US" sz="1900" dirty="0">
                <a:solidFill>
                  <a:srgbClr val="FFFFFF"/>
                </a:solidFill>
              </a:rPr>
              <a:t> (Word Length) </a:t>
            </a:r>
            <a:r>
              <a:rPr lang="en-US" sz="1900" dirty="0" err="1">
                <a:solidFill>
                  <a:srgbClr val="FFFFFF"/>
                </a:solidFill>
              </a:rPr>
              <a:t>בממיר</a:t>
            </a:r>
            <a:r>
              <a:rPr lang="en-US" sz="1900" dirty="0">
                <a:solidFill>
                  <a:srgbClr val="FFFFFF"/>
                </a:solidFill>
              </a:rPr>
              <a:t> ADC </a:t>
            </a:r>
            <a:r>
              <a:rPr lang="he-IL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בטווח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מלא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של</a:t>
            </a:r>
            <a:r>
              <a:rPr lang="en-US" sz="1900" dirty="0">
                <a:solidFill>
                  <a:srgbClr val="FFFFFF"/>
                </a:solidFill>
              </a:rPr>
              <a:t> 10 </a:t>
            </a:r>
            <a:r>
              <a:rPr lang="en-US" sz="1900" dirty="0" err="1">
                <a:solidFill>
                  <a:srgbClr val="FFFFFF"/>
                </a:solidFill>
              </a:rPr>
              <a:t>וולט</a:t>
            </a:r>
            <a:r>
              <a:rPr lang="en-US" sz="1900" dirty="0">
                <a:solidFill>
                  <a:srgbClr val="FFFFFF"/>
                </a:solidFill>
              </a:rPr>
              <a:t>:</a:t>
            </a:r>
            <a:br>
              <a:rPr lang="en-US" sz="1900" dirty="0">
                <a:solidFill>
                  <a:srgbClr val="FFFFFF"/>
                </a:solidFill>
              </a:rPr>
            </a:br>
            <a:endParaRPr lang="en-US" sz="1900" dirty="0">
              <a:solidFill>
                <a:srgbClr val="FFFFFF"/>
              </a:solidFill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2F342F87-23DC-8896-46B8-8E97278EED4B}"/>
              </a:ext>
            </a:extLst>
          </p:cNvPr>
          <p:cNvSpPr txBox="1"/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900" dirty="0" err="1">
                <a:solidFill>
                  <a:srgbClr val="FFFFFF"/>
                </a:solidFill>
              </a:rPr>
              <a:t>משמעות</a:t>
            </a:r>
            <a:r>
              <a:rPr lang="en-US" sz="1900" dirty="0">
                <a:solidFill>
                  <a:srgbClr val="FFFFFF"/>
                </a:solidFill>
              </a:rPr>
              <a:t>: </a:t>
            </a:r>
            <a:r>
              <a:rPr lang="en-US" sz="1900" dirty="0" err="1">
                <a:solidFill>
                  <a:srgbClr val="FFFFFF"/>
                </a:solidFill>
              </a:rPr>
              <a:t>ככל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שרמת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הדיוק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עולה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he-IL" sz="1900" dirty="0">
                <a:solidFill>
                  <a:srgbClr val="FFFFFF"/>
                </a:solidFill>
              </a:rPr>
              <a:t>(</a:t>
            </a:r>
            <a:r>
              <a:rPr lang="en-US" sz="1900" dirty="0" err="1">
                <a:solidFill>
                  <a:srgbClr val="FFFFFF"/>
                </a:solidFill>
              </a:rPr>
              <a:t>יותר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ביטים</a:t>
            </a:r>
            <a:r>
              <a:rPr lang="he-IL" sz="1900" dirty="0">
                <a:solidFill>
                  <a:srgbClr val="FFFFFF"/>
                </a:solidFill>
              </a:rPr>
              <a:t>) </a:t>
            </a:r>
            <a:r>
              <a:rPr lang="en-US" sz="1900" dirty="0" err="1">
                <a:solidFill>
                  <a:srgbClr val="FFFFFF"/>
                </a:solidFill>
              </a:rPr>
              <a:t>היכולת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להבחין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בשינויים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קטנים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במתח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משתפרת</a:t>
            </a:r>
            <a:r>
              <a:rPr lang="en-US" sz="1900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F53C8FA6-1A3D-12F9-4ADC-BF1BAAA03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858" y="1965143"/>
            <a:ext cx="9514390" cy="450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43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79FD86-44C1-5EDF-F1B5-97DE85C99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570332B-D994-1597-44AB-DFA5C4180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10358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QUIZ;</a:t>
            </a:r>
          </a:p>
        </p:txBody>
      </p:sp>
      <p:pic>
        <p:nvPicPr>
          <p:cNvPr id="21" name="Graphic 6" descr="Devil Face with Solid Fill">
            <a:extLst>
              <a:ext uri="{FF2B5EF4-FFF2-40B4-BE49-F238E27FC236}">
                <a16:creationId xmlns:a16="http://schemas.microsoft.com/office/drawing/2014/main" id="{EA17CE04-1783-4FAB-C79E-8F398FF0F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22" name="מציין מיקום תוכן 2">
            <a:extLst>
              <a:ext uri="{FF2B5EF4-FFF2-40B4-BE49-F238E27FC236}">
                <a16:creationId xmlns:a16="http://schemas.microsoft.com/office/drawing/2014/main" id="{291D2246-A533-996B-04BD-E7A852F99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307" y="2257006"/>
            <a:ext cx="4977578" cy="3639289"/>
          </a:xfrm>
        </p:spPr>
        <p:txBody>
          <a:bodyPr anchor="ctr">
            <a:noAutofit/>
          </a:bodyPr>
          <a:lstStyle/>
          <a:p>
            <a:r>
              <a:rPr lang="he-IL" sz="2300" dirty="0">
                <a:solidFill>
                  <a:schemeClr val="tx2"/>
                </a:solidFill>
              </a:rPr>
              <a:t>מדוע </a:t>
            </a:r>
            <a:r>
              <a:rPr lang="en-US" sz="2300" dirty="0">
                <a:solidFill>
                  <a:schemeClr val="tx2"/>
                </a:solidFill>
              </a:rPr>
              <a:t> ADC </a:t>
            </a:r>
            <a:r>
              <a:rPr lang="he-IL" sz="2300" dirty="0">
                <a:solidFill>
                  <a:schemeClr val="tx2"/>
                </a:solidFill>
              </a:rPr>
              <a:t>ברזולוציה גבוהה פגיע יותר לרעש?</a:t>
            </a:r>
            <a:endParaRPr lang="en-US" sz="2300" dirty="0">
              <a:solidFill>
                <a:schemeClr val="tx2"/>
              </a:solidFill>
            </a:endParaRPr>
          </a:p>
          <a:p>
            <a:endParaRPr lang="he-IL" sz="2300" dirty="0">
              <a:solidFill>
                <a:schemeClr val="tx2"/>
              </a:solidFill>
            </a:endParaRPr>
          </a:p>
          <a:p>
            <a:r>
              <a:rPr lang="he-IL" sz="2300" dirty="0">
                <a:solidFill>
                  <a:schemeClr val="tx2"/>
                </a:solidFill>
              </a:rPr>
              <a:t>  א. כי הוא עובד בתדרים גבוהים יותר. </a:t>
            </a:r>
          </a:p>
          <a:p>
            <a:r>
              <a:rPr lang="he-IL" sz="2300" dirty="0">
                <a:solidFill>
                  <a:schemeClr val="tx2"/>
                </a:solidFill>
              </a:rPr>
              <a:t> ב. כי השינוי המתחי הנדרש קטן יותר. </a:t>
            </a:r>
          </a:p>
          <a:p>
            <a:r>
              <a:rPr lang="he-IL" sz="2300" dirty="0">
                <a:solidFill>
                  <a:schemeClr val="tx2"/>
                </a:solidFill>
              </a:rPr>
              <a:t> ג. כי רעש דיגיטלי אינו משפיע על </a:t>
            </a:r>
            <a:r>
              <a:rPr lang="en-US" sz="2300" dirty="0">
                <a:solidFill>
                  <a:schemeClr val="tx2"/>
                </a:solidFill>
              </a:rPr>
              <a:t>ADC</a:t>
            </a:r>
            <a:r>
              <a:rPr lang="he-IL" sz="2300" dirty="0">
                <a:solidFill>
                  <a:schemeClr val="tx2"/>
                </a:solidFill>
              </a:rPr>
              <a:t>.</a:t>
            </a:r>
          </a:p>
          <a:p>
            <a:endParaRPr lang="he-IL" sz="2300" dirty="0">
              <a:solidFill>
                <a:schemeClr val="tx2"/>
              </a:solidFill>
            </a:endParaRPr>
          </a:p>
          <a:p>
            <a:r>
              <a:rPr lang="he-IL" sz="2300" dirty="0">
                <a:solidFill>
                  <a:schemeClr val="tx2"/>
                </a:solidFill>
              </a:rPr>
              <a:t>תשובה נכונה: ב. כי השינוי המתחי הנדרש קטן יותר.</a:t>
            </a:r>
            <a:endParaRPr lang="en-US" sz="2300" dirty="0">
              <a:solidFill>
                <a:schemeClr val="tx2"/>
              </a:solidFill>
            </a:endParaRPr>
          </a:p>
        </p:txBody>
      </p:sp>
      <p:grpSp>
        <p:nvGrpSpPr>
          <p:cNvPr id="23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24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41907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48337C8-A51D-3C0C-78F9-141501AC8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076" y="153972"/>
            <a:ext cx="10268666" cy="1254616"/>
          </a:xfrm>
        </p:spPr>
        <p:txBody>
          <a:bodyPr>
            <a:normAutofit/>
          </a:bodyPr>
          <a:lstStyle/>
          <a:p>
            <a:pPr algn="ctr"/>
            <a:r>
              <a:rPr lang="en-US" sz="2600" b="0" i="0" dirty="0">
                <a:solidFill>
                  <a:srgbClr val="0070C0"/>
                </a:solidFill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  <a:t>Key Strategies for Managing Ground Noise</a:t>
            </a:r>
            <a:br>
              <a:rPr lang="en-US" sz="2600" b="0" i="0" dirty="0"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</a:br>
            <a:r>
              <a:rPr lang="en-US" sz="2600" b="0" i="0" dirty="0">
                <a:effectLst/>
                <a:latin typeface="Rubik"/>
              </a:rPr>
              <a:t>Essential Grounding Practices</a:t>
            </a:r>
            <a:br>
              <a:rPr lang="en-US" sz="2600" b="0" i="0" dirty="0">
                <a:effectLst/>
                <a:latin typeface="Rubik"/>
              </a:rPr>
            </a:br>
            <a:endParaRPr lang="en-US" sz="2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BD41F2-BBEC-0FD7-CFCF-6EBE150C2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339" y="1136926"/>
            <a:ext cx="5241149" cy="54163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e-IL" sz="2100" b="1" u="sng" dirty="0">
                <a:solidFill>
                  <a:srgbClr val="0070C0"/>
                </a:solidFill>
              </a:rPr>
              <a:t>הפרדת הארקות</a:t>
            </a:r>
            <a:r>
              <a:rPr lang="en-US" sz="2100" b="1" u="sng" dirty="0">
                <a:solidFill>
                  <a:srgbClr val="0070C0"/>
                </a:solidFill>
              </a:rPr>
              <a:t>:</a:t>
            </a:r>
          </a:p>
          <a:p>
            <a:pPr marL="0" indent="0">
              <a:buNone/>
            </a:pPr>
            <a:endParaRPr lang="he-IL" sz="21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he-IL" sz="2000" b="1" u="sng" dirty="0"/>
              <a:t> עקרון מרכזי</a:t>
            </a:r>
            <a:r>
              <a:rPr lang="en-US" sz="2000" b="1" u="sng" dirty="0"/>
              <a:t>: </a:t>
            </a:r>
          </a:p>
          <a:p>
            <a:pPr marL="0" indent="0">
              <a:buNone/>
            </a:pPr>
            <a:r>
              <a:rPr lang="he-IL" sz="2000" dirty="0"/>
              <a:t>יש להפריד בין הארקה אנלוגית להארקה דיגיטלית ולחבר ביניהן רק בנקודה אחת מוגדרת.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u="sng" dirty="0"/>
              <a:t> </a:t>
            </a:r>
            <a:r>
              <a:rPr lang="he-IL" sz="2000" b="1" u="sng" dirty="0"/>
              <a:t>מיקום החיבור</a:t>
            </a:r>
            <a:r>
              <a:rPr lang="en-US" sz="2000" b="1" u="sng" dirty="0"/>
              <a:t>:  </a:t>
            </a:r>
            <a:endParaRPr lang="he-IL" sz="2000" b="1" u="sng" dirty="0"/>
          </a:p>
          <a:p>
            <a:pPr marL="0" indent="0">
              <a:buNone/>
            </a:pPr>
            <a:r>
              <a:rPr lang="he-IL" sz="2000" dirty="0"/>
              <a:t>בדרך כלל בנקודת ה-</a:t>
            </a:r>
            <a:r>
              <a:rPr lang="en-US" sz="2000" dirty="0"/>
              <a:t>   ADC </a:t>
            </a:r>
            <a:r>
              <a:rPr lang="he-IL" sz="2000" dirty="0"/>
              <a:t> במערכות עם לוח יחיד.</a:t>
            </a:r>
          </a:p>
          <a:p>
            <a:pPr marL="0" indent="0">
              <a:buNone/>
            </a:pPr>
            <a:endParaRPr lang="he-IL" sz="2000" dirty="0"/>
          </a:p>
          <a:p>
            <a:pPr marL="0" indent="0">
              <a:buNone/>
            </a:pPr>
            <a:r>
              <a:rPr lang="en-US" sz="2000" b="1" dirty="0"/>
              <a:t> </a:t>
            </a:r>
            <a:r>
              <a:rPr lang="he-IL" sz="2000" b="1" u="sng" dirty="0"/>
              <a:t>מטרה</a:t>
            </a:r>
            <a:r>
              <a:rPr lang="he-IL" sz="2000" b="1" dirty="0"/>
              <a:t>:</a:t>
            </a:r>
          </a:p>
          <a:p>
            <a:pPr marL="0" indent="0">
              <a:buNone/>
            </a:pPr>
            <a:r>
              <a:rPr lang="he-IL" sz="2000" dirty="0"/>
              <a:t> למנוע מרעש הארקה הדיגיטלי לזהם את הארקה האנלוגית.</a:t>
            </a:r>
          </a:p>
          <a:p>
            <a:pPr marL="0" indent="0">
              <a:buNone/>
            </a:pPr>
            <a:endParaRPr lang="he-IL" sz="2000" dirty="0"/>
          </a:p>
          <a:p>
            <a:pPr marL="0" indent="0">
              <a:buNone/>
            </a:pPr>
            <a:r>
              <a:rPr lang="he-IL" sz="2000" b="1" u="sng" dirty="0"/>
              <a:t>תוצאה: </a:t>
            </a:r>
            <a:endParaRPr lang="en-US" sz="2000" b="1" u="sng" dirty="0"/>
          </a:p>
          <a:p>
            <a:pPr marL="0" indent="0">
              <a:buNone/>
            </a:pPr>
            <a:r>
              <a:rPr lang="he-IL" sz="2000" dirty="0"/>
              <a:t>שיפור הדיוק והאמינות במערכות אנלוגיות-דיגיטליות.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1D6F640-B515-1544-EEAF-76E478ACF1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69"/>
          <a:stretch/>
        </p:blipFill>
        <p:spPr>
          <a:xfrm>
            <a:off x="0" y="1292735"/>
            <a:ext cx="7006728" cy="526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03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7303BDEE-2684-89EE-3ED0-0A2B949A9B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rcRect t="6382"/>
          <a:stretch/>
        </p:blipFill>
        <p:spPr>
          <a:xfrm>
            <a:off x="20" y="1"/>
            <a:ext cx="12191980" cy="6848892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69E45B4B-D319-688C-AF66-6284902EF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94" y="-42449"/>
            <a:ext cx="8945224" cy="1769555"/>
          </a:xfrm>
        </p:spPr>
        <p:txBody>
          <a:bodyPr>
            <a:normAutofit/>
          </a:bodyPr>
          <a:lstStyle/>
          <a:p>
            <a:r>
              <a:rPr lang="he-IL" dirty="0">
                <a:solidFill>
                  <a:srgbClr val="FFFFFF"/>
                </a:solidFill>
              </a:rPr>
              <a:t>סכמות הארקה ופריסת מעגלים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FA96841-6BFB-DCAF-ADDF-6D47DFEB5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481328"/>
            <a:ext cx="11612880" cy="5189411"/>
          </a:xfrm>
        </p:spPr>
        <p:txBody>
          <a:bodyPr anchor="ctr">
            <a:normAutofit/>
          </a:bodyPr>
          <a:lstStyle/>
          <a:p>
            <a:r>
              <a:rPr lang="he-IL" sz="2600" b="1" u="sng" dirty="0">
                <a:solidFill>
                  <a:srgbClr val="FFFFFF"/>
                </a:solidFill>
              </a:rPr>
              <a:t>החזרי ספק כוח נפרדים:</a:t>
            </a:r>
          </a:p>
          <a:p>
            <a:pPr marL="0" indent="0">
              <a:buNone/>
            </a:pPr>
            <a:r>
              <a:rPr lang="he-IL" sz="2600" b="1" dirty="0">
                <a:solidFill>
                  <a:srgbClr val="FFFFFF"/>
                </a:solidFill>
              </a:rPr>
              <a:t>יש להבטיח החזרי </a:t>
            </a:r>
            <a:r>
              <a:rPr lang="en-US" sz="2600" b="1" dirty="0">
                <a:solidFill>
                  <a:srgbClr val="FFFFFF"/>
                </a:solidFill>
              </a:rPr>
              <a:t>Power Supply </a:t>
            </a:r>
            <a:r>
              <a:rPr lang="he-IL" sz="2600" b="1" dirty="0">
                <a:solidFill>
                  <a:srgbClr val="FFFFFF"/>
                </a:solidFill>
              </a:rPr>
              <a:t> נפרדים עבור החלקים האנלוגיים והדיגיטליים במערכת.</a:t>
            </a:r>
          </a:p>
          <a:p>
            <a:pPr marL="0" indent="0">
              <a:buNone/>
            </a:pPr>
            <a:endParaRPr lang="he-IL" sz="2600" dirty="0">
              <a:solidFill>
                <a:srgbClr val="FFFFFF"/>
              </a:solidFill>
            </a:endParaRPr>
          </a:p>
          <a:p>
            <a:r>
              <a:rPr lang="he-IL" sz="2600" b="1" u="sng" dirty="0">
                <a:solidFill>
                  <a:srgbClr val="FFFFFF"/>
                </a:solidFill>
              </a:rPr>
              <a:t>רשת הארקה או שכבת הארקה  </a:t>
            </a:r>
            <a:r>
              <a:rPr lang="en-US" sz="2600" b="1" u="sng" dirty="0">
                <a:solidFill>
                  <a:srgbClr val="FFFFFF"/>
                </a:solidFill>
              </a:rPr>
              <a:t>Ground Plane)</a:t>
            </a:r>
            <a:r>
              <a:rPr lang="he-IL" sz="2600" b="1" u="sng" dirty="0">
                <a:solidFill>
                  <a:srgbClr val="FFFFFF"/>
                </a:solidFill>
              </a:rPr>
              <a:t>) : </a:t>
            </a:r>
          </a:p>
          <a:p>
            <a:pPr marL="0" indent="0">
              <a:buNone/>
            </a:pPr>
            <a:r>
              <a:rPr lang="he-IL" sz="2600" b="1" dirty="0">
                <a:solidFill>
                  <a:srgbClr val="FFFFFF"/>
                </a:solidFill>
              </a:rPr>
              <a:t>מומלץ להשתמש ברשת הארקה או שכבת הארקה לחלק הדיגיטלי. </a:t>
            </a:r>
          </a:p>
          <a:p>
            <a:pPr marL="0" indent="0">
              <a:buNone/>
            </a:pPr>
            <a:endParaRPr lang="he-IL" sz="2600" dirty="0">
              <a:solidFill>
                <a:srgbClr val="FFFFFF"/>
              </a:solidFill>
            </a:endParaRPr>
          </a:p>
          <a:p>
            <a:r>
              <a:rPr lang="he-IL" sz="2600" b="1" u="sng" dirty="0">
                <a:solidFill>
                  <a:srgbClr val="FFFFFF"/>
                </a:solidFill>
              </a:rPr>
              <a:t>מניעת התפשטות הארקה הדיגיטלית: </a:t>
            </a:r>
          </a:p>
          <a:p>
            <a:pPr marL="0" indent="0">
              <a:buNone/>
            </a:pPr>
            <a:r>
              <a:rPr lang="he-IL" sz="2600" b="1" dirty="0">
                <a:solidFill>
                  <a:srgbClr val="FFFFFF"/>
                </a:solidFill>
              </a:rPr>
              <a:t>- אין להרחיב את הארקה הדיגיטלית מתחת למעגלים האנלוגיים.  </a:t>
            </a:r>
          </a:p>
          <a:p>
            <a:pPr marL="0" indent="0">
              <a:buNone/>
            </a:pPr>
            <a:r>
              <a:rPr lang="he-IL" sz="2600" b="1" dirty="0">
                <a:solidFill>
                  <a:srgbClr val="FFFFFF"/>
                </a:solidFill>
              </a:rPr>
              <a:t>- הסיבה: קיבוליות לא רצויה שעלולה להעביר רעש בין החלקים.</a:t>
            </a:r>
          </a:p>
          <a:p>
            <a:pPr marL="0" indent="0">
              <a:buNone/>
            </a:pPr>
            <a:endParaRPr lang="he-IL" sz="26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316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C19EAB-33A1-503C-B822-288C12258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6" name="Rectangle 385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6" descr="Devil Face with Solid Fill">
            <a:extLst>
              <a:ext uri="{FF2B5EF4-FFF2-40B4-BE49-F238E27FC236}">
                <a16:creationId xmlns:a16="http://schemas.microsoft.com/office/drawing/2014/main" id="{88417A67-41B3-E8CA-CC0F-3A0E043B0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388" name="Freeform: Shape 387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F0B5F83-B0B5-47D8-0721-E008319F4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354" y="457201"/>
            <a:ext cx="5337270" cy="1835911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QUIZ ;</a:t>
            </a:r>
          </a:p>
        </p:txBody>
      </p:sp>
      <p:sp>
        <p:nvSpPr>
          <p:cNvPr id="390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sX0" fmla="*/ 0 w 5029200"/>
              <a:gd name="csY0" fmla="*/ 0 h 18288"/>
              <a:gd name="csX1" fmla="*/ 528066 w 5029200"/>
              <a:gd name="csY1" fmla="*/ 0 h 18288"/>
              <a:gd name="csX2" fmla="*/ 1207008 w 5029200"/>
              <a:gd name="csY2" fmla="*/ 0 h 18288"/>
              <a:gd name="csX3" fmla="*/ 1785366 w 5029200"/>
              <a:gd name="csY3" fmla="*/ 0 h 18288"/>
              <a:gd name="csX4" fmla="*/ 2313432 w 5029200"/>
              <a:gd name="csY4" fmla="*/ 0 h 18288"/>
              <a:gd name="csX5" fmla="*/ 2992374 w 5029200"/>
              <a:gd name="csY5" fmla="*/ 0 h 18288"/>
              <a:gd name="csX6" fmla="*/ 3621024 w 5029200"/>
              <a:gd name="csY6" fmla="*/ 0 h 18288"/>
              <a:gd name="csX7" fmla="*/ 4249674 w 5029200"/>
              <a:gd name="csY7" fmla="*/ 0 h 18288"/>
              <a:gd name="csX8" fmla="*/ 5029200 w 5029200"/>
              <a:gd name="csY8" fmla="*/ 0 h 18288"/>
              <a:gd name="csX9" fmla="*/ 5029200 w 5029200"/>
              <a:gd name="csY9" fmla="*/ 18288 h 18288"/>
              <a:gd name="csX10" fmla="*/ 4501134 w 5029200"/>
              <a:gd name="csY10" fmla="*/ 18288 h 18288"/>
              <a:gd name="csX11" fmla="*/ 4023360 w 5029200"/>
              <a:gd name="csY11" fmla="*/ 18288 h 18288"/>
              <a:gd name="csX12" fmla="*/ 3344418 w 5029200"/>
              <a:gd name="csY12" fmla="*/ 18288 h 18288"/>
              <a:gd name="csX13" fmla="*/ 2816352 w 5029200"/>
              <a:gd name="csY13" fmla="*/ 18288 h 18288"/>
              <a:gd name="csX14" fmla="*/ 2137410 w 5029200"/>
              <a:gd name="csY14" fmla="*/ 18288 h 18288"/>
              <a:gd name="csX15" fmla="*/ 1408176 w 5029200"/>
              <a:gd name="csY15" fmla="*/ 18288 h 18288"/>
              <a:gd name="csX16" fmla="*/ 829818 w 5029200"/>
              <a:gd name="csY16" fmla="*/ 18288 h 18288"/>
              <a:gd name="csX17" fmla="*/ 0 w 5029200"/>
              <a:gd name="csY17" fmla="*/ 18288 h 18288"/>
              <a:gd name="csX18" fmla="*/ 0 w 5029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מציין מיקום תוכן 2">
            <a:extLst>
              <a:ext uri="{FF2B5EF4-FFF2-40B4-BE49-F238E27FC236}">
                <a16:creationId xmlns:a16="http://schemas.microsoft.com/office/drawing/2014/main" id="{0093DF9D-D44B-E3F8-842D-B88096182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354" y="2798064"/>
            <a:ext cx="5461095" cy="341761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he-IL" sz="2200">
                <a:solidFill>
                  <a:srgbClr val="FFFFFF"/>
                </a:solidFill>
              </a:rPr>
              <a:t>מה המשמעות של שכבת הארקה (</a:t>
            </a:r>
            <a:r>
              <a:rPr lang="en-US" sz="2200">
                <a:solidFill>
                  <a:srgbClr val="FFFFFF"/>
                </a:solidFill>
              </a:rPr>
              <a:t>Ground Plane</a:t>
            </a:r>
            <a:r>
              <a:rPr lang="he-IL" sz="2200">
                <a:solidFill>
                  <a:srgbClr val="FFFFFF"/>
                </a:solidFill>
              </a:rPr>
              <a:t>) ?</a:t>
            </a:r>
          </a:p>
          <a:p>
            <a:pPr marL="0" indent="0">
              <a:buNone/>
            </a:pPr>
            <a:r>
              <a:rPr lang="he-IL" sz="2200">
                <a:solidFill>
                  <a:srgbClr val="FFFFFF"/>
                </a:solidFill>
              </a:rPr>
              <a:t>א. שכבה שמונעת חימום יתר של המעגלים. </a:t>
            </a:r>
          </a:p>
          <a:p>
            <a:pPr marL="0" indent="0">
              <a:buNone/>
            </a:pPr>
            <a:r>
              <a:rPr lang="he-IL" sz="2200">
                <a:solidFill>
                  <a:srgbClr val="FFFFFF"/>
                </a:solidFill>
              </a:rPr>
              <a:t> ב. שכבה שמפזרת רעש בין רכיבים.  </a:t>
            </a:r>
          </a:p>
          <a:p>
            <a:pPr marL="0" indent="0">
              <a:buNone/>
            </a:pPr>
            <a:r>
              <a:rPr lang="he-IL" sz="2200">
                <a:solidFill>
                  <a:srgbClr val="FFFFFF"/>
                </a:solidFill>
              </a:rPr>
              <a:t> ג. שכבת מוליך שמבטיחה חיבור הארקה אחיד ומניעת רעשים. </a:t>
            </a:r>
          </a:p>
          <a:p>
            <a:pPr marL="0" indent="0">
              <a:buNone/>
            </a:pPr>
            <a:r>
              <a:rPr lang="he-IL" sz="2200">
                <a:solidFill>
                  <a:srgbClr val="FFFFFF"/>
                </a:solidFill>
              </a:rPr>
              <a:t>תשובה נכונה: ג. שכבת מוליך שמבטיחה חיבור הארקה אחיד ומניעת רעשים. </a:t>
            </a:r>
            <a:endParaRPr lang="en-US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85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CB1A7A15-A8B1-43BC-1191-42C7D4399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9226" y="790406"/>
            <a:ext cx="8789708" cy="1097426"/>
          </a:xfrm>
        </p:spPr>
        <p:txBody>
          <a:bodyPr anchor="b">
            <a:noAutofit/>
          </a:bodyPr>
          <a:lstStyle/>
          <a:p>
            <a:pPr algn="ctr"/>
            <a:br>
              <a:rPr lang="en-US" sz="2000" dirty="0"/>
            </a:br>
            <a:br>
              <a:rPr lang="en-US" sz="2000" b="0" i="0" dirty="0">
                <a:effectLst/>
                <a:latin typeface="__openSansFont_e82ebb"/>
              </a:rPr>
            </a:br>
            <a:r>
              <a:rPr lang="en-US" sz="2000" b="0" i="0" dirty="0">
                <a:solidFill>
                  <a:srgbClr val="0070C0"/>
                </a:solidFill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  <a:t>Grounding in Single-board and Multi-board Systems</a:t>
            </a:r>
            <a:br>
              <a:rPr lang="en-US" sz="2000" b="0" i="0" dirty="0"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</a:br>
            <a:r>
              <a:rPr lang="en-US" sz="1600" b="0" i="0" dirty="0">
                <a:effectLst/>
                <a:latin typeface="Rubik"/>
              </a:rPr>
              <a:t>Adapting Ground Practices by System Architecture</a:t>
            </a:r>
            <a:br>
              <a:rPr lang="en-US" sz="2000" b="0" i="0" dirty="0">
                <a:effectLst/>
                <a:latin typeface="Rubik"/>
              </a:rPr>
            </a:br>
            <a:endParaRPr lang="en-US" sz="2000" dirty="0"/>
          </a:p>
        </p:txBody>
      </p:sp>
      <p:pic>
        <p:nvPicPr>
          <p:cNvPr id="5" name="תמונה 4" descr="תמונה שמכילה תרשים, תוכנית, שרטוט טכני, סכמטי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EEBD20F8-8C54-DF25-E20D-A68A713F2A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13" t="187" r="9864" b="56960"/>
          <a:stretch/>
        </p:blipFill>
        <p:spPr>
          <a:xfrm>
            <a:off x="593819" y="1714887"/>
            <a:ext cx="6007224" cy="4413938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354F225B-283F-2CA0-EA7E-3822804AB7F1}"/>
              </a:ext>
            </a:extLst>
          </p:cNvPr>
          <p:cNvSpPr txBox="1"/>
          <p:nvPr/>
        </p:nvSpPr>
        <p:spPr>
          <a:xfrm>
            <a:off x="6757639" y="1803972"/>
            <a:ext cx="4723659" cy="2987397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he-IL" sz="2000" b="1" u="sng" dirty="0">
                <a:solidFill>
                  <a:schemeClr val="accent1"/>
                </a:solidFill>
              </a:rPr>
              <a:t>מערכות עם לוח יחיד: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endParaRPr lang="he-IL" sz="2000" b="1" u="sng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he-IL" sz="2000" dirty="0">
                <a:solidFill>
                  <a:srgbClr val="0070C0"/>
                </a:solidFill>
              </a:rPr>
              <a:t>חיבור הארקה: </a:t>
            </a:r>
            <a:r>
              <a:rPr lang="he-IL" sz="2000" dirty="0"/>
              <a:t>במערכות עם לוח בודד, החיבור בין הארקה האנלוגית ל- הארקה הדיגיטלית מתבצע בנקודת ה-</a:t>
            </a:r>
            <a:r>
              <a:rPr lang="en-US" sz="2000" dirty="0"/>
              <a:t>ADC</a:t>
            </a:r>
            <a:r>
              <a:rPr lang="he-IL" sz="2000" dirty="0"/>
              <a:t> </a:t>
            </a:r>
            <a:r>
              <a:rPr lang="en-US" sz="2000" dirty="0"/>
              <a:t> </a:t>
            </a:r>
            <a:r>
              <a:rPr lang="he-IL" sz="2000" dirty="0"/>
              <a:t>(</a:t>
            </a:r>
            <a:r>
              <a:rPr lang="en-US" sz="2000" dirty="0"/>
              <a:t>Single Ground Link</a:t>
            </a:r>
            <a:r>
              <a:rPr lang="he-IL" sz="2000" dirty="0"/>
              <a:t>).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endParaRPr lang="he-IL" sz="20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he-IL" sz="2000" dirty="0">
                <a:solidFill>
                  <a:srgbClr val="0070C0"/>
                </a:solidFill>
              </a:rPr>
              <a:t>הפרדה מוחלטת:  </a:t>
            </a:r>
            <a:r>
              <a:rPr lang="he-IL" sz="2000" dirty="0"/>
              <a:t>יש להבטיח הפרדה מוחלטת בין החזרי ספק הכוח האנלוגיים והדיגיטליים. 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endParaRPr lang="he-IL" sz="20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he-IL" sz="2000" dirty="0">
                <a:solidFill>
                  <a:srgbClr val="0070C0"/>
                </a:solidFill>
              </a:rPr>
              <a:t>מטרה</a:t>
            </a:r>
            <a:r>
              <a:rPr lang="he-IL" sz="2000" dirty="0"/>
              <a:t>: למנוע מרעש בהארקה הדיגיטלית לחדור לאזור האנלוגי הנקי.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52193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129409-94EB-3445-9F41-EA5E602C1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3" name="Rectangle 17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BC82443-E737-8255-F4E0-0D7B9B7AF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334" y="836575"/>
            <a:ext cx="7751768" cy="987648"/>
          </a:xfrm>
        </p:spPr>
        <p:txBody>
          <a:bodyPr anchor="b">
            <a:noAutofit/>
          </a:bodyPr>
          <a:lstStyle/>
          <a:p>
            <a:pPr algn="ctr"/>
            <a:br>
              <a:rPr lang="en-US" sz="2000" dirty="0">
                <a:solidFill>
                  <a:srgbClr val="0070C0"/>
                </a:solidFill>
              </a:rPr>
            </a:br>
            <a:br>
              <a:rPr lang="en-US" sz="2000" b="0" i="0" dirty="0">
                <a:solidFill>
                  <a:srgbClr val="0070C0"/>
                </a:solidFill>
                <a:effectLst/>
                <a:latin typeface="__openSansFont_e82ebb"/>
              </a:rPr>
            </a:br>
            <a:r>
              <a:rPr lang="en-US" sz="2000" b="0" i="0" dirty="0">
                <a:solidFill>
                  <a:srgbClr val="0070C0"/>
                </a:solidFill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  <a:t>Grounding in Single-board and Multi-board Systems</a:t>
            </a:r>
            <a:br>
              <a:rPr lang="en-US" sz="2000" b="0" i="0" dirty="0">
                <a:solidFill>
                  <a:srgbClr val="0070C0"/>
                </a:solidFill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</a:br>
            <a:r>
              <a:rPr lang="en-US" sz="2000" b="0" i="0" dirty="0">
                <a:solidFill>
                  <a:srgbClr val="0070C0"/>
                </a:solidFill>
                <a:effectLst/>
                <a:latin typeface="Rubik"/>
              </a:rPr>
              <a:t>Adapting Ground Practices by System Architecture</a:t>
            </a:r>
            <a:br>
              <a:rPr lang="en-US" sz="2000" b="0" i="0" dirty="0">
                <a:solidFill>
                  <a:srgbClr val="0070C0"/>
                </a:solidFill>
                <a:effectLst/>
                <a:latin typeface="Rubik"/>
              </a:rPr>
            </a:b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5" name="תמונה 4" descr="תמונה שמכילה תרשים, תוכנית, שרטוט טכני, סכמטי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7C0B555D-BB97-6E3A-7862-3EB5FDEC3F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60" t="47757" r="1866" b="-1"/>
          <a:stretch/>
        </p:blipFill>
        <p:spPr>
          <a:xfrm>
            <a:off x="554106" y="1694985"/>
            <a:ext cx="5635048" cy="4326439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1C8011D4-D316-BF90-DF50-18CB289B98C3}"/>
              </a:ext>
            </a:extLst>
          </p:cNvPr>
          <p:cNvSpPr txBox="1"/>
          <p:nvPr/>
        </p:nvSpPr>
        <p:spPr>
          <a:xfrm>
            <a:off x="6322740" y="1830495"/>
            <a:ext cx="4994283" cy="2987397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he-IL" sz="1600" b="1" dirty="0">
                <a:solidFill>
                  <a:srgbClr val="0070C0"/>
                </a:solidFill>
              </a:rPr>
              <a:t>מערכות מרובות לוחות: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endParaRPr lang="he-IL" sz="1600" b="1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he-IL" sz="1600" b="1" dirty="0">
                <a:solidFill>
                  <a:srgbClr val="0070C0"/>
                </a:solidFill>
              </a:rPr>
              <a:t>ניהול הארקות מרכזי: </a:t>
            </a:r>
            <a:r>
              <a:rPr lang="he-IL" sz="1600" b="1" dirty="0"/>
              <a:t>במערכות עם מספר לוחות, הארקות האנלוגית והדיגיטלית מתבצעות בנפרד בנקודת אספקת הכוח המרכזית. 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endParaRPr lang="he-IL" sz="1600" b="1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he-IL" sz="1600" b="1" dirty="0">
                <a:solidFill>
                  <a:srgbClr val="0070C0"/>
                </a:solidFill>
              </a:rPr>
              <a:t>הובלת הארקות נפרדת: </a:t>
            </a:r>
            <a:r>
              <a:rPr lang="he-IL" sz="1600" b="1" dirty="0"/>
              <a:t>יש להוביל את הארקות האנלוגית והדיגיטלית בנפרד לכל לוח במערכת.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endParaRPr lang="he-IL" sz="1600" b="1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he-IL" sz="1600" b="1" dirty="0">
                <a:solidFill>
                  <a:srgbClr val="0070C0"/>
                </a:solidFill>
              </a:rPr>
              <a:t> מיקום לוחות דיגיטליים: </a:t>
            </a:r>
            <a:r>
              <a:rPr lang="he-IL" sz="1600" b="1" dirty="0"/>
              <a:t>לוחות דיגיטליים בלבד יש למקם קרוב ככל האפשר לספק הכוח.  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endParaRPr lang="he-IL" sz="1600" b="1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he-IL" sz="1600" b="1" dirty="0">
                <a:solidFill>
                  <a:srgbClr val="0070C0"/>
                </a:solidFill>
              </a:rPr>
              <a:t> מטרה: </a:t>
            </a:r>
            <a:r>
              <a:rPr lang="he-IL" sz="1600" b="1" dirty="0"/>
              <a:t>לצמצם הפרעות ורעש שנוצר בסביבה הדיגיטלית.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32934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8E22C-D62A-007F-2A71-BBDAA86A6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2C5E94FC-A16B-DE5F-D702-EC73EB029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QUIZ ;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מציין מיקום תוכן 2">
            <a:extLst>
              <a:ext uri="{FF2B5EF4-FFF2-40B4-BE49-F238E27FC236}">
                <a16:creationId xmlns:a16="http://schemas.microsoft.com/office/drawing/2014/main" id="{FE40FA6C-F178-A67B-9EF1-6B68113AF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913" y="2055813"/>
            <a:ext cx="5393361" cy="4351338"/>
          </a:xfrm>
        </p:spPr>
        <p:txBody>
          <a:bodyPr>
            <a:normAutofit/>
          </a:bodyPr>
          <a:lstStyle/>
          <a:p>
            <a:r>
              <a:rPr lang="he-IL" sz="2400" dirty="0"/>
              <a:t>מה היתרון במיקום לוחות דיגיטליים קרוב לספק הכוח?</a:t>
            </a:r>
            <a:endParaRPr lang="en-US" sz="2400" dirty="0"/>
          </a:p>
          <a:p>
            <a:endParaRPr lang="en-US" sz="2400" dirty="0"/>
          </a:p>
          <a:p>
            <a:r>
              <a:rPr lang="he-IL" sz="2400" dirty="0"/>
              <a:t>  א. צמצום אורך החיווט והפרעות רעש. </a:t>
            </a:r>
            <a:endParaRPr lang="en-US" sz="2400" dirty="0"/>
          </a:p>
          <a:p>
            <a:r>
              <a:rPr lang="he-IL" sz="2400" dirty="0"/>
              <a:t>  ב. חיסכון בחומרים. </a:t>
            </a:r>
            <a:endParaRPr lang="en-US" sz="2400" dirty="0"/>
          </a:p>
          <a:p>
            <a:r>
              <a:rPr lang="he-IL" sz="2400" dirty="0"/>
              <a:t>  ג. הפחתת צריכת האנרגיה. </a:t>
            </a: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he-IL" sz="2400" dirty="0"/>
              <a:t> </a:t>
            </a:r>
            <a:endParaRPr lang="en-US" sz="2400" dirty="0"/>
          </a:p>
          <a:p>
            <a:r>
              <a:rPr lang="he-IL" sz="2400" dirty="0"/>
              <a:t>תשובה נכונה: א. צמצום אורך החיווט והפרעות רעש.</a:t>
            </a:r>
            <a:endParaRPr lang="en-US" sz="240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6" descr="Devil Face with Solid Fill">
            <a:extLst>
              <a:ext uri="{FF2B5EF4-FFF2-40B4-BE49-F238E27FC236}">
                <a16:creationId xmlns:a16="http://schemas.microsoft.com/office/drawing/2014/main" id="{08C89652-1151-C066-F912-644C6A5BE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69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69ACE6-6DB2-EF08-7695-F6B703BB8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333"/>
            <a:ext cx="10515600" cy="847408"/>
          </a:xfrm>
        </p:spPr>
        <p:txBody>
          <a:bodyPr>
            <a:noAutofit/>
          </a:bodyPr>
          <a:lstStyle/>
          <a:p>
            <a:pPr algn="ctr"/>
            <a:br>
              <a:rPr lang="en-US" sz="3500" b="0" i="0" dirty="0">
                <a:solidFill>
                  <a:srgbClr val="1A202C"/>
                </a:solidFill>
                <a:effectLst/>
                <a:latin typeface="__openSansFont_e82ebb"/>
              </a:rPr>
            </a:br>
            <a:br>
              <a:rPr lang="en-US" sz="3500" b="0" i="0" dirty="0">
                <a:solidFill>
                  <a:srgbClr val="1A202C"/>
                </a:solidFill>
                <a:effectLst/>
                <a:latin typeface="__openSansFont_e82ebb"/>
              </a:rPr>
            </a:br>
            <a:r>
              <a:rPr lang="en-US" sz="3500" b="0" i="0" dirty="0">
                <a:solidFill>
                  <a:srgbClr val="1155CC"/>
                </a:solidFill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  <a:t>Generating Digital Levels from Analog Inputs</a:t>
            </a:r>
            <a:br>
              <a:rPr lang="en-US" sz="3500" b="0" i="0" dirty="0">
                <a:solidFill>
                  <a:srgbClr val="1155CC"/>
                </a:solidFill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</a:br>
            <a:br>
              <a:rPr lang="en-US" sz="3500" b="0" i="0" dirty="0">
                <a:solidFill>
                  <a:srgbClr val="000000"/>
                </a:solidFill>
                <a:effectLst/>
                <a:latin typeface="Rubik"/>
              </a:rPr>
            </a:br>
            <a:endParaRPr lang="en-US" sz="3500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D719054-530A-E80E-9B1C-3F1D50EDEA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6" r="2099"/>
          <a:stretch/>
        </p:blipFill>
        <p:spPr>
          <a:xfrm>
            <a:off x="347133" y="1879600"/>
            <a:ext cx="4986865" cy="4148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01E64A1-BA98-D918-96F1-7050D9474DF9}"/>
              </a:ext>
            </a:extLst>
          </p:cNvPr>
          <p:cNvSpPr txBox="1"/>
          <p:nvPr/>
        </p:nvSpPr>
        <p:spPr>
          <a:xfrm>
            <a:off x="347133" y="1104741"/>
            <a:ext cx="5063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הגרף</a:t>
            </a:r>
            <a:r>
              <a:rPr lang="en-US" dirty="0"/>
              <a:t> </a:t>
            </a:r>
            <a:r>
              <a:rPr lang="en-US" dirty="0" err="1"/>
              <a:t>מתאר</a:t>
            </a:r>
            <a:r>
              <a:rPr lang="en-US" dirty="0"/>
              <a:t> </a:t>
            </a:r>
            <a:r>
              <a:rPr lang="en-US" dirty="0" err="1"/>
              <a:t>את</a:t>
            </a:r>
            <a:r>
              <a:rPr lang="en-US" dirty="0"/>
              <a:t> </a:t>
            </a:r>
            <a:r>
              <a:rPr lang="en-US" dirty="0" err="1"/>
              <a:t>ההשפעה</a:t>
            </a:r>
            <a:r>
              <a:rPr lang="en-US" dirty="0"/>
              <a:t> </a:t>
            </a:r>
            <a:r>
              <a:rPr lang="en-US" dirty="0" err="1"/>
              <a:t>של</a:t>
            </a:r>
            <a:r>
              <a:rPr lang="en-US" dirty="0"/>
              <a:t> </a:t>
            </a:r>
            <a:r>
              <a:rPr lang="en-US" dirty="0" err="1"/>
              <a:t>אות</a:t>
            </a:r>
            <a:r>
              <a:rPr lang="en-US" dirty="0"/>
              <a:t> </a:t>
            </a:r>
            <a:r>
              <a:rPr lang="en-US" dirty="0" err="1"/>
              <a:t>כניסה</a:t>
            </a:r>
            <a:r>
              <a:rPr lang="en-US" dirty="0"/>
              <a:t> </a:t>
            </a:r>
            <a:r>
              <a:rPr lang="en-US" dirty="0" err="1"/>
              <a:t>אנלוגי</a:t>
            </a:r>
            <a:r>
              <a:rPr lang="en-US" dirty="0"/>
              <a:t> </a:t>
            </a:r>
            <a:r>
              <a:rPr lang="en-US" dirty="0" err="1"/>
              <a:t>המשתנה</a:t>
            </a:r>
            <a:r>
              <a:rPr lang="en-US" dirty="0"/>
              <a:t> </a:t>
            </a:r>
            <a:r>
              <a:rPr lang="en-US" dirty="0" err="1"/>
              <a:t>באיטיות</a:t>
            </a:r>
            <a:r>
              <a:rPr lang="en-US" dirty="0"/>
              <a:t> (Vin) </a:t>
            </a:r>
            <a:r>
              <a:rPr lang="en-US" dirty="0" err="1"/>
              <a:t>על</a:t>
            </a:r>
            <a:r>
              <a:rPr lang="en-US" dirty="0"/>
              <a:t> </a:t>
            </a:r>
            <a:r>
              <a:rPr lang="en-US" dirty="0" err="1"/>
              <a:t>שער</a:t>
            </a:r>
            <a:r>
              <a:rPr lang="en-US" dirty="0"/>
              <a:t> </a:t>
            </a:r>
            <a:r>
              <a:rPr lang="en-US" dirty="0" err="1"/>
              <a:t>לוגי</a:t>
            </a:r>
            <a:r>
              <a:rPr lang="en-US" dirty="0"/>
              <a:t> (logic gate):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72AACA16-4C08-7361-B992-4873BFD27FD9}"/>
              </a:ext>
            </a:extLst>
          </p:cNvPr>
          <p:cNvSpPr txBox="1"/>
          <p:nvPr/>
        </p:nvSpPr>
        <p:spPr>
          <a:xfrm>
            <a:off x="5592233" y="1274074"/>
            <a:ext cx="643466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b="0" i="0" dirty="0">
                <a:effectLst/>
                <a:latin typeface="-apple-system"/>
              </a:rPr>
              <a:t>זהירות, רעידות בדרך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הבעיה</a:t>
            </a:r>
            <a:r>
              <a:rPr lang="en-US" dirty="0"/>
              <a:t>: </a:t>
            </a:r>
            <a:r>
              <a:rPr lang="en-US" dirty="0" err="1"/>
              <a:t>אותות</a:t>
            </a:r>
            <a:r>
              <a:rPr lang="en-US" dirty="0"/>
              <a:t> </a:t>
            </a:r>
            <a:r>
              <a:rPr lang="en-US" dirty="0" err="1"/>
              <a:t>אנלוגיים</a:t>
            </a:r>
            <a:r>
              <a:rPr lang="en-US" dirty="0"/>
              <a:t> </a:t>
            </a:r>
            <a:r>
              <a:rPr lang="en-US" dirty="0" err="1"/>
              <a:t>משתנים</a:t>
            </a:r>
            <a:r>
              <a:rPr lang="en-US" dirty="0"/>
              <a:t> </a:t>
            </a:r>
            <a:r>
              <a:rPr lang="en-US" dirty="0" err="1"/>
              <a:t>לאט</a:t>
            </a:r>
            <a:r>
              <a:rPr lang="en-US" dirty="0"/>
              <a:t> </a:t>
            </a:r>
            <a:r>
              <a:rPr lang="en-US" dirty="0" err="1"/>
              <a:t>מדי</a:t>
            </a:r>
            <a:r>
              <a:rPr lang="en-US" dirty="0"/>
              <a:t>, </a:t>
            </a:r>
            <a:r>
              <a:rPr lang="en-US" dirty="0" err="1"/>
              <a:t>וגורמים</a:t>
            </a:r>
            <a:r>
              <a:rPr lang="en-US" dirty="0"/>
              <a:t>:</a:t>
            </a:r>
          </a:p>
          <a:p>
            <a:r>
              <a:rPr lang="en-US" dirty="0" err="1"/>
              <a:t>לרעידות</a:t>
            </a:r>
            <a:r>
              <a:rPr lang="en-US" dirty="0"/>
              <a:t> </a:t>
            </a:r>
            <a:r>
              <a:rPr lang="en-US" dirty="0" err="1"/>
              <a:t>במתח</a:t>
            </a:r>
            <a:r>
              <a:rPr lang="en-US" dirty="0"/>
              <a:t> </a:t>
            </a:r>
            <a:r>
              <a:rPr lang="en-US" dirty="0" err="1"/>
              <a:t>היציאה</a:t>
            </a:r>
            <a:r>
              <a:rPr lang="en-US" dirty="0"/>
              <a:t>. </a:t>
            </a:r>
            <a:r>
              <a:rPr lang="en-US" dirty="0" err="1"/>
              <a:t>לצריכת</a:t>
            </a:r>
            <a:r>
              <a:rPr lang="en-US" dirty="0"/>
              <a:t> </a:t>
            </a:r>
            <a:r>
              <a:rPr lang="en-US" dirty="0" err="1"/>
              <a:t>זרם</a:t>
            </a:r>
            <a:r>
              <a:rPr lang="en-US" dirty="0"/>
              <a:t> </a:t>
            </a:r>
            <a:r>
              <a:rPr lang="en-US" dirty="0" err="1"/>
              <a:t>גבוהה</a:t>
            </a:r>
            <a:r>
              <a:rPr lang="en-US" dirty="0"/>
              <a:t> </a:t>
            </a:r>
            <a:r>
              <a:rPr lang="en-US" dirty="0" err="1"/>
              <a:t>בשערים</a:t>
            </a:r>
            <a:r>
              <a:rPr lang="en-US" dirty="0"/>
              <a:t> </a:t>
            </a:r>
            <a:r>
              <a:rPr lang="en-US" dirty="0" err="1"/>
              <a:t>לוגיים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he-IL" dirty="0"/>
              <a:t>מה </a:t>
            </a:r>
            <a:r>
              <a:rPr lang="en-US" dirty="0" err="1"/>
              <a:t>הפתרון</a:t>
            </a:r>
            <a:r>
              <a:rPr lang="he-IL" dirty="0"/>
              <a:t> ?</a:t>
            </a:r>
            <a:endParaRPr lang="en-US" dirty="0"/>
          </a:p>
          <a:p>
            <a:r>
              <a:rPr lang="en-US" dirty="0" err="1"/>
              <a:t>שימוש</a:t>
            </a:r>
            <a:r>
              <a:rPr lang="en-US" dirty="0"/>
              <a:t> ב-Schmitt-trigger – </a:t>
            </a:r>
            <a:r>
              <a:rPr lang="en-US" dirty="0" err="1"/>
              <a:t>רכיב</a:t>
            </a:r>
            <a:r>
              <a:rPr lang="en-US" dirty="0"/>
              <a:t> </a:t>
            </a:r>
            <a:r>
              <a:rPr lang="en-US" dirty="0" err="1"/>
              <a:t>שמייצב</a:t>
            </a:r>
            <a:r>
              <a:rPr lang="en-US" dirty="0"/>
              <a:t> </a:t>
            </a:r>
            <a:r>
              <a:rPr lang="en-US" dirty="0" err="1"/>
              <a:t>את</a:t>
            </a:r>
            <a:r>
              <a:rPr lang="en-US" dirty="0"/>
              <a:t> </a:t>
            </a:r>
            <a:r>
              <a:rPr lang="en-US" dirty="0" err="1"/>
              <a:t>המעברים</a:t>
            </a:r>
            <a:r>
              <a:rPr lang="en-US" dirty="0"/>
              <a:t> </a:t>
            </a:r>
            <a:r>
              <a:rPr lang="en-US" dirty="0" err="1"/>
              <a:t>בין</a:t>
            </a:r>
            <a:r>
              <a:rPr lang="en-US" dirty="0"/>
              <a:t> HIGH </a:t>
            </a:r>
            <a:r>
              <a:rPr lang="he-IL" dirty="0"/>
              <a:t> </a:t>
            </a:r>
            <a:r>
              <a:rPr lang="en-US" dirty="0"/>
              <a:t>ו-LOW.</a:t>
            </a:r>
          </a:p>
          <a:p>
            <a:r>
              <a:rPr lang="en-US" dirty="0" err="1"/>
              <a:t>שימוש</a:t>
            </a:r>
            <a:r>
              <a:rPr lang="en-US" dirty="0"/>
              <a:t> </a:t>
            </a:r>
            <a:r>
              <a:rPr lang="en-US" dirty="0" err="1"/>
              <a:t>במשווה</a:t>
            </a:r>
            <a:r>
              <a:rPr lang="en-US" dirty="0"/>
              <a:t> (Comparator) </a:t>
            </a:r>
            <a:r>
              <a:rPr lang="en-US" dirty="0" err="1"/>
              <a:t>למעבר</a:t>
            </a:r>
            <a:r>
              <a:rPr lang="en-US" dirty="0"/>
              <a:t> </a:t>
            </a:r>
            <a:r>
              <a:rPr lang="en-US" dirty="0" err="1"/>
              <a:t>מדויק</a:t>
            </a:r>
            <a:r>
              <a:rPr lang="en-US" dirty="0"/>
              <a:t> </a:t>
            </a:r>
            <a:r>
              <a:rPr lang="en-US" dirty="0" err="1"/>
              <a:t>יותר</a:t>
            </a:r>
            <a:r>
              <a:rPr lang="en-US" dirty="0"/>
              <a:t>.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68C50346-9CEC-8370-B278-F1E12AB5D533}"/>
              </a:ext>
            </a:extLst>
          </p:cNvPr>
          <p:cNvSpPr txBox="1"/>
          <p:nvPr/>
        </p:nvSpPr>
        <p:spPr>
          <a:xfrm>
            <a:off x="5930900" y="4160504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יתרונות</a:t>
            </a:r>
            <a:r>
              <a:rPr lang="en-US" dirty="0"/>
              <a:t> </a:t>
            </a:r>
            <a:r>
              <a:rPr lang="en-US" dirty="0" err="1"/>
              <a:t>עיקריים</a:t>
            </a:r>
            <a:r>
              <a:rPr lang="he-IL" dirty="0"/>
              <a:t> : </a:t>
            </a:r>
          </a:p>
          <a:p>
            <a:pPr marL="342900" indent="-342900">
              <a:buAutoNum type="arabicPeriod"/>
            </a:pPr>
            <a:r>
              <a:rPr lang="en-US" dirty="0" err="1"/>
              <a:t>מונעים</a:t>
            </a:r>
            <a:r>
              <a:rPr lang="en-US" dirty="0"/>
              <a:t> </a:t>
            </a:r>
            <a:r>
              <a:rPr lang="en-US" dirty="0" err="1"/>
              <a:t>תקלות</a:t>
            </a:r>
            <a:r>
              <a:rPr lang="en-US" dirty="0"/>
              <a:t> </a:t>
            </a:r>
            <a:r>
              <a:rPr lang="en-US" dirty="0" err="1"/>
              <a:t>כאשר</a:t>
            </a:r>
            <a:r>
              <a:rPr lang="en-US" dirty="0"/>
              <a:t> </a:t>
            </a:r>
            <a:r>
              <a:rPr lang="en-US" dirty="0" err="1"/>
              <a:t>טווח</a:t>
            </a:r>
            <a:r>
              <a:rPr lang="en-US" dirty="0"/>
              <a:t> </a:t>
            </a:r>
            <a:r>
              <a:rPr lang="en-US" dirty="0" err="1"/>
              <a:t>המתח</a:t>
            </a:r>
            <a:r>
              <a:rPr lang="en-US" dirty="0"/>
              <a:t> </a:t>
            </a:r>
            <a:r>
              <a:rPr lang="en-US" dirty="0" err="1"/>
              <a:t>של</a:t>
            </a:r>
            <a:r>
              <a:rPr lang="en-US" dirty="0"/>
              <a:t> </a:t>
            </a:r>
            <a:r>
              <a:rPr lang="en-US" dirty="0" err="1"/>
              <a:t>הקלט</a:t>
            </a:r>
            <a:r>
              <a:rPr lang="en-US" dirty="0"/>
              <a:t> </a:t>
            </a:r>
            <a:r>
              <a:rPr lang="en-US" dirty="0" err="1"/>
              <a:t>האנלוגי</a:t>
            </a:r>
            <a:r>
              <a:rPr lang="en-US" dirty="0"/>
              <a:t> </a:t>
            </a:r>
            <a:r>
              <a:rPr lang="en-US" dirty="0" err="1"/>
              <a:t>חורג</a:t>
            </a:r>
            <a:r>
              <a:rPr lang="en-US" dirty="0"/>
              <a:t> </a:t>
            </a:r>
            <a:r>
              <a:rPr lang="en-US" dirty="0" err="1"/>
              <a:t>מגבולות</a:t>
            </a:r>
            <a:r>
              <a:rPr lang="en-US" dirty="0"/>
              <a:t> </a:t>
            </a:r>
            <a:r>
              <a:rPr lang="en-US" dirty="0" err="1"/>
              <a:t>מתח</a:t>
            </a:r>
            <a:r>
              <a:rPr lang="en-US" dirty="0"/>
              <a:t> </a:t>
            </a:r>
            <a:r>
              <a:rPr lang="en-US" dirty="0" err="1"/>
              <a:t>ההזנה</a:t>
            </a:r>
            <a:r>
              <a:rPr lang="en-US" dirty="0"/>
              <a:t> </a:t>
            </a:r>
            <a:r>
              <a:rPr lang="en-US" dirty="0" err="1"/>
              <a:t>של</a:t>
            </a:r>
            <a:r>
              <a:rPr lang="en-US" dirty="0"/>
              <a:t> </a:t>
            </a:r>
            <a:r>
              <a:rPr lang="en-US" dirty="0" err="1"/>
              <a:t>ההיגיון</a:t>
            </a:r>
            <a:r>
              <a:rPr lang="en-US" dirty="0"/>
              <a:t> </a:t>
            </a:r>
            <a:r>
              <a:rPr lang="en-US" dirty="0" err="1"/>
              <a:t>הדיגיטלי</a:t>
            </a:r>
            <a:r>
              <a:rPr lang="en-US" dirty="0"/>
              <a:t>.</a:t>
            </a:r>
            <a:endParaRPr lang="he-IL" dirty="0"/>
          </a:p>
          <a:p>
            <a:pPr marL="342900" indent="-342900">
              <a:buAutoNum type="arabicPeriod"/>
            </a:pPr>
            <a:r>
              <a:rPr lang="en-US" dirty="0" err="1"/>
              <a:t>מגנים</a:t>
            </a:r>
            <a:r>
              <a:rPr lang="en-US" dirty="0"/>
              <a:t> </a:t>
            </a:r>
            <a:r>
              <a:rPr lang="en-US" dirty="0" err="1"/>
              <a:t>על</a:t>
            </a:r>
            <a:r>
              <a:rPr lang="en-US" dirty="0"/>
              <a:t> </a:t>
            </a:r>
            <a:r>
              <a:rPr lang="en-US" dirty="0" err="1"/>
              <a:t>השער</a:t>
            </a:r>
            <a:r>
              <a:rPr lang="en-US" dirty="0"/>
              <a:t> </a:t>
            </a:r>
            <a:r>
              <a:rPr lang="en-US" dirty="0" err="1"/>
              <a:t>מפני</a:t>
            </a:r>
            <a:r>
              <a:rPr lang="en-US" dirty="0"/>
              <a:t> </a:t>
            </a:r>
            <a:r>
              <a:rPr lang="en-US" dirty="0" err="1"/>
              <a:t>קפיצות</a:t>
            </a:r>
            <a:r>
              <a:rPr lang="en-US" dirty="0"/>
              <a:t> </a:t>
            </a:r>
            <a:r>
              <a:rPr lang="en-US" dirty="0" err="1"/>
              <a:t>מתח</a:t>
            </a:r>
            <a:r>
              <a:rPr lang="en-US" dirty="0"/>
              <a:t>, </a:t>
            </a:r>
            <a:r>
              <a:rPr lang="en-US" dirty="0" err="1"/>
              <a:t>גם</a:t>
            </a:r>
            <a:r>
              <a:rPr lang="en-US" dirty="0"/>
              <a:t> </a:t>
            </a:r>
            <a:r>
              <a:rPr lang="en-US" dirty="0" err="1"/>
              <a:t>אם</a:t>
            </a:r>
            <a:r>
              <a:rPr lang="en-US" dirty="0"/>
              <a:t> </a:t>
            </a:r>
            <a:r>
              <a:rPr lang="en-US" dirty="0" err="1"/>
              <a:t>קיימות</a:t>
            </a:r>
            <a:r>
              <a:rPr lang="en-US" dirty="0"/>
              <a:t> </a:t>
            </a:r>
            <a:r>
              <a:rPr lang="en-US" dirty="0" err="1"/>
              <a:t>דיודות</a:t>
            </a:r>
            <a:r>
              <a:rPr lang="en-US" dirty="0"/>
              <a:t> </a:t>
            </a:r>
            <a:r>
              <a:rPr lang="en-US" dirty="0" err="1"/>
              <a:t>הגנה</a:t>
            </a:r>
            <a:r>
              <a:rPr lang="en-US" dirty="0"/>
              <a:t> (clamps) </a:t>
            </a:r>
            <a:r>
              <a:rPr lang="en-US" dirty="0" err="1"/>
              <a:t>בקלט</a:t>
            </a:r>
            <a:r>
              <a:rPr lang="en-US" dirty="0"/>
              <a:t>.</a:t>
            </a:r>
            <a:endParaRPr lang="he-IL" dirty="0"/>
          </a:p>
          <a:p>
            <a:pPr marL="342900" indent="-342900">
              <a:buAutoNum type="arabicPeriod"/>
            </a:pPr>
            <a:r>
              <a:rPr lang="en-US" dirty="0" err="1"/>
              <a:t>מאפשרים</a:t>
            </a:r>
            <a:r>
              <a:rPr lang="en-US" dirty="0"/>
              <a:t> </a:t>
            </a:r>
            <a:r>
              <a:rPr lang="en-US" dirty="0" err="1"/>
              <a:t>דיוק</a:t>
            </a:r>
            <a:r>
              <a:rPr lang="en-US" dirty="0"/>
              <a:t> </a:t>
            </a:r>
            <a:r>
              <a:rPr lang="en-US" dirty="0" err="1"/>
              <a:t>גבוה</a:t>
            </a:r>
            <a:r>
              <a:rPr lang="en-US" dirty="0"/>
              <a:t> </a:t>
            </a:r>
            <a:r>
              <a:rPr lang="en-US" dirty="0" err="1"/>
              <a:t>יותר</a:t>
            </a:r>
            <a:r>
              <a:rPr lang="en-US" dirty="0"/>
              <a:t> </a:t>
            </a:r>
            <a:r>
              <a:rPr lang="en-US" dirty="0" err="1"/>
              <a:t>במערכות</a:t>
            </a:r>
            <a:r>
              <a:rPr lang="en-US" dirty="0"/>
              <a:t> </a:t>
            </a:r>
            <a:r>
              <a:rPr lang="en-US" dirty="0" err="1"/>
              <a:t>אנלוגיות-דיגיטליות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63970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FCE8377-2840-90BC-6941-4C0164A48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4378"/>
            <a:ext cx="10515600" cy="1325563"/>
          </a:xfrm>
        </p:spPr>
        <p:txBody>
          <a:bodyPr/>
          <a:lstStyle/>
          <a:p>
            <a:pPr algn="ctr"/>
            <a:r>
              <a:rPr lang="en-US" sz="4400" b="1" i="1" u="sng" dirty="0" err="1">
                <a:ea typeface="+mj-lt"/>
                <a:cs typeface="+mj-lt"/>
              </a:rPr>
              <a:t>מבוא</a:t>
            </a:r>
            <a:r>
              <a:rPr lang="en-US" sz="4400" b="1" i="1" u="sng" dirty="0">
                <a:ea typeface="+mj-lt"/>
                <a:cs typeface="+mj-lt"/>
              </a:rPr>
              <a:t> </a:t>
            </a:r>
            <a:r>
              <a:rPr lang="en-US" sz="4400" b="1" i="1" u="sng" dirty="0" err="1">
                <a:ea typeface="+mj-lt"/>
                <a:cs typeface="+mj-lt"/>
              </a:rPr>
              <a:t>לעמידות</a:t>
            </a:r>
            <a:r>
              <a:rPr lang="en-US" sz="4400" b="1" i="1" u="sng" dirty="0">
                <a:ea typeface="+mj-lt"/>
                <a:cs typeface="+mj-lt"/>
              </a:rPr>
              <a:t> </a:t>
            </a:r>
            <a:r>
              <a:rPr lang="en-US" sz="4400" b="1" i="1" u="sng" dirty="0" err="1">
                <a:ea typeface="+mj-lt"/>
                <a:cs typeface="+mj-lt"/>
              </a:rPr>
              <a:t>לרעש</a:t>
            </a:r>
            <a:r>
              <a:rPr lang="en-US" sz="4400" b="1" i="1" u="sng" dirty="0">
                <a:ea typeface="+mj-lt"/>
                <a:cs typeface="+mj-lt"/>
              </a:rPr>
              <a:t> </a:t>
            </a:r>
            <a:r>
              <a:rPr lang="en-US" sz="4400" b="1" i="1" u="sng" dirty="0" err="1">
                <a:ea typeface="+mj-lt"/>
                <a:cs typeface="+mj-lt"/>
              </a:rPr>
              <a:t>וספי</a:t>
            </a:r>
            <a:r>
              <a:rPr lang="en-US" sz="4400" b="1" i="1" u="sng" dirty="0">
                <a:ea typeface="+mj-lt"/>
                <a:cs typeface="+mj-lt"/>
              </a:rPr>
              <a:t> </a:t>
            </a:r>
            <a:r>
              <a:rPr lang="en-US" sz="4400" b="1" i="1" u="sng" dirty="0" err="1">
                <a:ea typeface="+mj-lt"/>
                <a:cs typeface="+mj-lt"/>
              </a:rPr>
              <a:t>מתחים</a:t>
            </a:r>
            <a:endParaRPr lang="he-IL" dirty="0"/>
          </a:p>
        </p:txBody>
      </p:sp>
      <p:pic>
        <p:nvPicPr>
          <p:cNvPr id="1026" name="Picture 2" descr="Logic Levels - SparkFun Learn">
            <a:extLst>
              <a:ext uri="{FF2B5EF4-FFF2-40B4-BE49-F238E27FC236}">
                <a16:creationId xmlns:a16="http://schemas.microsoft.com/office/drawing/2014/main" id="{06A1AEDC-A2BB-9964-4997-AE9C09CAAD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286" y="1073916"/>
            <a:ext cx="8218714" cy="22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gital Video Integrity | RGB Spectrum">
            <a:extLst>
              <a:ext uri="{FF2B5EF4-FFF2-40B4-BE49-F238E27FC236}">
                <a16:creationId xmlns:a16="http://schemas.microsoft.com/office/drawing/2014/main" id="{57BDB265-93DE-7BEB-78AD-AB9CAA3E7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284" y="3296212"/>
            <a:ext cx="8218715" cy="170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ynchronous and Asynchronous Counter ...">
            <a:extLst>
              <a:ext uri="{FF2B5EF4-FFF2-40B4-BE49-F238E27FC236}">
                <a16:creationId xmlns:a16="http://schemas.microsoft.com/office/drawing/2014/main" id="{DB909ADC-7CB6-67AE-F606-74FA1150F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090" y="5156882"/>
            <a:ext cx="8006910" cy="170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DB2DFB30-408C-0362-564E-CC7140F434C5}"/>
              </a:ext>
            </a:extLst>
          </p:cNvPr>
          <p:cNvSpPr/>
          <p:nvPr/>
        </p:nvSpPr>
        <p:spPr>
          <a:xfrm>
            <a:off x="161651" y="3393791"/>
            <a:ext cx="2688771" cy="13134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dirty="0"/>
              <a:t>מתאר את הרגע שבו אות דיגיטלי משתנה אחד למצב אחר  וזה מראה שההעברה היא לא מיידית </a:t>
            </a: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85A9A942-78ED-CE35-175D-DDAB4955BCC9}"/>
              </a:ext>
            </a:extLst>
          </p:cNvPr>
          <p:cNvSpPr/>
          <p:nvPr/>
        </p:nvSpPr>
        <p:spPr>
          <a:xfrm>
            <a:off x="161650" y="4961342"/>
            <a:ext cx="2688771" cy="14620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dirty="0"/>
              <a:t>מתאר שני </a:t>
            </a:r>
            <a:r>
              <a:rPr lang="he-IL" dirty="0" err="1"/>
              <a:t>דוגים</a:t>
            </a:r>
            <a:r>
              <a:rPr lang="he-IL" dirty="0"/>
              <a:t> עיקריים של מעגליים דיגיטליים לפי הדרך שבה הם מתזמנים פעולות </a:t>
            </a:r>
          </a:p>
          <a:p>
            <a:pPr algn="ctr"/>
            <a:r>
              <a:rPr lang="he-IL" dirty="0" err="1"/>
              <a:t>סינכרון</a:t>
            </a:r>
            <a:r>
              <a:rPr lang="he-IL" dirty="0"/>
              <a:t>= עם השעון </a:t>
            </a:r>
          </a:p>
          <a:p>
            <a:pPr algn="ctr"/>
            <a:r>
              <a:rPr lang="he-IL" dirty="0"/>
              <a:t>אסינכרוני= בלי שעון</a:t>
            </a: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48C932FA-9E83-1F57-86A4-0FEB0C90B5B2}"/>
              </a:ext>
            </a:extLst>
          </p:cNvPr>
          <p:cNvSpPr/>
          <p:nvPr/>
        </p:nvSpPr>
        <p:spPr>
          <a:xfrm>
            <a:off x="161651" y="1598286"/>
            <a:ext cx="2688771" cy="14620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dirty="0"/>
              <a:t>התרשים מתאר אילו ערכים מתח נחשבים כ "1" ואילו ערכים מקבל "0" </a:t>
            </a:r>
            <a:br>
              <a:rPr lang="en-US" dirty="0"/>
            </a:br>
            <a:r>
              <a:rPr lang="he-IL" dirty="0"/>
              <a:t>כאשר הוא בפועל מקבל ערכים בין 0-5 וולט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7F4C708F-A331-8107-C6AE-5CF9AF1F688F}"/>
              </a:ext>
            </a:extLst>
          </p:cNvPr>
          <p:cNvSpPr txBox="1"/>
          <p:nvPr/>
        </p:nvSpPr>
        <p:spPr>
          <a:xfrm>
            <a:off x="2999014" y="1073916"/>
            <a:ext cx="4974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he-IL" dirty="0"/>
          </a:p>
        </p:txBody>
      </p:sp>
      <p:cxnSp>
        <p:nvCxnSpPr>
          <p:cNvPr id="4" name="מחבר חץ ישר 3">
            <a:extLst>
              <a:ext uri="{FF2B5EF4-FFF2-40B4-BE49-F238E27FC236}">
                <a16:creationId xmlns:a16="http://schemas.microsoft.com/office/drawing/2014/main" id="{3A3CFFC5-F549-203F-EB57-91BE001A9A83}"/>
              </a:ext>
            </a:extLst>
          </p:cNvPr>
          <p:cNvCxnSpPr/>
          <p:nvPr/>
        </p:nvCxnSpPr>
        <p:spPr>
          <a:xfrm>
            <a:off x="3177540" y="2457450"/>
            <a:ext cx="680431" cy="0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מחבר חץ ישר 4">
            <a:extLst>
              <a:ext uri="{FF2B5EF4-FFF2-40B4-BE49-F238E27FC236}">
                <a16:creationId xmlns:a16="http://schemas.microsoft.com/office/drawing/2014/main" id="{F022148D-7AD4-ED3F-5F90-52A2F8CB5BBE}"/>
              </a:ext>
            </a:extLst>
          </p:cNvPr>
          <p:cNvCxnSpPr/>
          <p:nvPr/>
        </p:nvCxnSpPr>
        <p:spPr>
          <a:xfrm>
            <a:off x="3177540" y="4152900"/>
            <a:ext cx="680431" cy="0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9C7A8857-35E6-FBDE-72A7-C9A6FE241EEB}"/>
              </a:ext>
            </a:extLst>
          </p:cNvPr>
          <p:cNvCxnSpPr/>
          <p:nvPr/>
        </p:nvCxnSpPr>
        <p:spPr>
          <a:xfrm>
            <a:off x="3177540" y="5821680"/>
            <a:ext cx="680431" cy="0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404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B3EE683-5714-CBFA-7415-FE9A09370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0" y="2640965"/>
            <a:ext cx="2331720" cy="1325563"/>
          </a:xfrm>
        </p:spPr>
        <p:txBody>
          <a:bodyPr>
            <a:noAutofit/>
          </a:bodyPr>
          <a:lstStyle/>
          <a:p>
            <a:pPr algn="ctr"/>
            <a:br>
              <a:rPr lang="en-US" sz="2500" b="0" i="0" dirty="0">
                <a:solidFill>
                  <a:srgbClr val="1A202C"/>
                </a:solidFill>
                <a:effectLst/>
                <a:latin typeface="__openSansFont_e82ebb"/>
              </a:rPr>
            </a:br>
            <a:br>
              <a:rPr lang="en-US" sz="2500" b="0" i="0" dirty="0">
                <a:solidFill>
                  <a:srgbClr val="1A202C"/>
                </a:solidFill>
                <a:effectLst/>
                <a:latin typeface="__openSansFont_e82ebb"/>
              </a:rPr>
            </a:br>
            <a:r>
              <a:rPr lang="en-US" sz="2500" b="0" i="0" dirty="0">
                <a:solidFill>
                  <a:srgbClr val="1155CC"/>
                </a:solidFill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  <a:t>Generating Digital Levels from Analog Inputs</a:t>
            </a:r>
            <a:br>
              <a:rPr lang="en-US" sz="2500" b="0" i="0" dirty="0">
                <a:solidFill>
                  <a:srgbClr val="1155CC"/>
                </a:solidFill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</a:br>
            <a:r>
              <a:rPr lang="en-US" sz="2500" b="0" i="0" dirty="0">
                <a:solidFill>
                  <a:srgbClr val="000000"/>
                </a:solidFill>
                <a:effectLst/>
                <a:latin typeface="Rubik"/>
              </a:rPr>
              <a:t>Best Practices for Analog-to-Digital Conversion</a:t>
            </a:r>
            <a:br>
              <a:rPr lang="en-US" sz="2500" b="0" i="0" dirty="0">
                <a:solidFill>
                  <a:srgbClr val="000000"/>
                </a:solidFill>
                <a:effectLst/>
                <a:latin typeface="Rubik"/>
              </a:rPr>
            </a:br>
            <a:endParaRPr lang="en-US" sz="2500" dirty="0"/>
          </a:p>
        </p:txBody>
      </p:sp>
      <p:graphicFrame>
        <p:nvGraphicFramePr>
          <p:cNvPr id="7" name="מציין מיקום תוכן 2">
            <a:extLst>
              <a:ext uri="{FF2B5EF4-FFF2-40B4-BE49-F238E27FC236}">
                <a16:creationId xmlns:a16="http://schemas.microsoft.com/office/drawing/2014/main" id="{87B978B4-B23E-A2DB-142A-7858677301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4620245"/>
              </p:ext>
            </p:extLst>
          </p:nvPr>
        </p:nvGraphicFramePr>
        <p:xfrm>
          <a:off x="0" y="76200"/>
          <a:ext cx="12120880" cy="670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7436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6D3C663-184E-755A-D3C9-B8337F278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510" y="994409"/>
            <a:ext cx="9049955" cy="921233"/>
          </a:xfrm>
        </p:spPr>
        <p:txBody>
          <a:bodyPr anchor="b">
            <a:noAutofit/>
          </a:bodyPr>
          <a:lstStyle/>
          <a:p>
            <a:pPr algn="ctr"/>
            <a:r>
              <a:rPr lang="en-US" sz="2200" b="0" i="0" dirty="0">
                <a:solidFill>
                  <a:srgbClr val="0070C0"/>
                </a:solidFill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  <a:t>De-bouncing Switch Inputs to Digital Systems</a:t>
            </a:r>
            <a:br>
              <a:rPr lang="en-US" sz="2200" b="0" i="0" dirty="0"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</a:br>
            <a:r>
              <a:rPr lang="en-US" sz="1400" b="0" i="0" dirty="0">
                <a:effectLst/>
                <a:latin typeface="Rubik"/>
              </a:rPr>
              <a:t>Ensuring Reliable Digital Input from Mechanical Switches</a:t>
            </a:r>
            <a:br>
              <a:rPr lang="en-US" sz="2200" b="0" i="0" dirty="0">
                <a:effectLst/>
                <a:latin typeface="Rubik"/>
              </a:rPr>
            </a:br>
            <a:endParaRPr lang="en-US" sz="2200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87F1804B-E172-C994-FBC5-BB4839FED29B}"/>
              </a:ext>
            </a:extLst>
          </p:cNvPr>
          <p:cNvSpPr txBox="1"/>
          <p:nvPr/>
        </p:nvSpPr>
        <p:spPr>
          <a:xfrm>
            <a:off x="5610982" y="1915642"/>
            <a:ext cx="580758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מהי</a:t>
            </a:r>
            <a:r>
              <a:rPr lang="en-US" dirty="0"/>
              <a:t> </a:t>
            </a:r>
            <a:r>
              <a:rPr lang="en-US" dirty="0" err="1"/>
              <a:t>בעיית</a:t>
            </a:r>
            <a:r>
              <a:rPr lang="en-US" dirty="0"/>
              <a:t> "</a:t>
            </a:r>
            <a:r>
              <a:rPr lang="en-US" dirty="0" err="1"/>
              <a:t>רעידות</a:t>
            </a:r>
            <a:r>
              <a:rPr lang="en-US" dirty="0"/>
              <a:t> </a:t>
            </a:r>
            <a:r>
              <a:rPr lang="en-US" dirty="0" err="1"/>
              <a:t>מגע</a:t>
            </a:r>
            <a:r>
              <a:rPr lang="en-US" dirty="0"/>
              <a:t>" (Contact Bounce)?</a:t>
            </a:r>
          </a:p>
          <a:p>
            <a:r>
              <a:rPr lang="en-US" dirty="0" err="1"/>
              <a:t>כאשר</a:t>
            </a:r>
            <a:r>
              <a:rPr lang="en-US" dirty="0"/>
              <a:t> </a:t>
            </a:r>
            <a:r>
              <a:rPr lang="en-US" dirty="0" err="1"/>
              <a:t>לוחצים</a:t>
            </a:r>
            <a:r>
              <a:rPr lang="en-US" dirty="0"/>
              <a:t> </a:t>
            </a:r>
            <a:r>
              <a:rPr lang="en-US" dirty="0" err="1"/>
              <a:t>על</a:t>
            </a:r>
            <a:r>
              <a:rPr lang="en-US" dirty="0"/>
              <a:t> </a:t>
            </a:r>
            <a:r>
              <a:rPr lang="en-US" dirty="0" err="1"/>
              <a:t>מתג</a:t>
            </a:r>
            <a:r>
              <a:rPr lang="en-US" dirty="0"/>
              <a:t> (Switch), </a:t>
            </a:r>
            <a:r>
              <a:rPr lang="en-US" dirty="0" err="1"/>
              <a:t>המגעים</a:t>
            </a:r>
            <a:r>
              <a:rPr lang="en-US" dirty="0"/>
              <a:t> </a:t>
            </a:r>
            <a:r>
              <a:rPr lang="en-US" dirty="0" err="1"/>
              <a:t>הפנימיים</a:t>
            </a:r>
            <a:r>
              <a:rPr lang="en-US" dirty="0"/>
              <a:t> </a:t>
            </a:r>
            <a:r>
              <a:rPr lang="en-US" dirty="0" err="1"/>
              <a:t>שלו</a:t>
            </a:r>
            <a:r>
              <a:rPr lang="en-US" dirty="0"/>
              <a:t> </a:t>
            </a:r>
            <a:r>
              <a:rPr lang="en-US" dirty="0" err="1"/>
              <a:t>לא</a:t>
            </a:r>
            <a:r>
              <a:rPr lang="en-US" dirty="0"/>
              <a:t> </a:t>
            </a:r>
            <a:r>
              <a:rPr lang="en-US" dirty="0" err="1"/>
              <a:t>מתחברים</a:t>
            </a:r>
            <a:r>
              <a:rPr lang="en-US" dirty="0"/>
              <a:t> </a:t>
            </a:r>
            <a:r>
              <a:rPr lang="en-US" dirty="0" err="1"/>
              <a:t>בצורה</a:t>
            </a:r>
            <a:r>
              <a:rPr lang="en-US" dirty="0"/>
              <a:t> </a:t>
            </a:r>
            <a:r>
              <a:rPr lang="en-US" dirty="0" err="1"/>
              <a:t>מיידית</a:t>
            </a:r>
            <a:r>
              <a:rPr lang="en-US" dirty="0"/>
              <a:t> </a:t>
            </a:r>
            <a:r>
              <a:rPr lang="en-US" dirty="0" err="1"/>
              <a:t>ונקייה</a:t>
            </a:r>
            <a:r>
              <a:rPr lang="en-US" dirty="0"/>
              <a:t>. </a:t>
            </a:r>
            <a:r>
              <a:rPr lang="en-US" dirty="0" err="1"/>
              <a:t>במקום</a:t>
            </a:r>
            <a:r>
              <a:rPr lang="en-US" dirty="0"/>
              <a:t> </a:t>
            </a:r>
            <a:r>
              <a:rPr lang="en-US" dirty="0" err="1"/>
              <a:t>זאת</a:t>
            </a:r>
            <a:r>
              <a:rPr lang="en-US" dirty="0"/>
              <a:t>:</a:t>
            </a:r>
          </a:p>
          <a:p>
            <a:r>
              <a:rPr lang="en-US" dirty="0" err="1"/>
              <a:t>נוצרים</a:t>
            </a:r>
            <a:r>
              <a:rPr lang="en-US" dirty="0"/>
              <a:t> </a:t>
            </a:r>
            <a:r>
              <a:rPr lang="en-US" dirty="0" err="1"/>
              <a:t>רעידות</a:t>
            </a:r>
            <a:r>
              <a:rPr lang="en-US" dirty="0"/>
              <a:t> (Bounce), </a:t>
            </a:r>
            <a:r>
              <a:rPr lang="en-US" dirty="0" err="1"/>
              <a:t>כלומר</a:t>
            </a:r>
            <a:r>
              <a:rPr lang="en-US" dirty="0"/>
              <a:t> </a:t>
            </a:r>
            <a:r>
              <a:rPr lang="en-US" dirty="0" err="1"/>
              <a:t>חיבור</a:t>
            </a:r>
            <a:r>
              <a:rPr lang="en-US" dirty="0"/>
              <a:t> </a:t>
            </a:r>
            <a:r>
              <a:rPr lang="en-US" dirty="0" err="1"/>
              <a:t>וניתוק</a:t>
            </a:r>
            <a:r>
              <a:rPr lang="en-US" dirty="0"/>
              <a:t> </a:t>
            </a:r>
            <a:r>
              <a:rPr lang="en-US" dirty="0" err="1"/>
              <a:t>מהירים</a:t>
            </a:r>
            <a:r>
              <a:rPr lang="en-US" dirty="0"/>
              <a:t> </a:t>
            </a:r>
            <a:r>
              <a:rPr lang="en-US" dirty="0" err="1"/>
              <a:t>של</a:t>
            </a:r>
            <a:r>
              <a:rPr lang="en-US" dirty="0"/>
              <a:t> </a:t>
            </a:r>
            <a:r>
              <a:rPr lang="en-US" dirty="0" err="1"/>
              <a:t>המגעים</a:t>
            </a:r>
            <a:r>
              <a:rPr lang="en-US" dirty="0"/>
              <a:t> </a:t>
            </a:r>
            <a:r>
              <a:rPr lang="en-US" dirty="0" err="1"/>
              <a:t>למשך</a:t>
            </a:r>
            <a:r>
              <a:rPr lang="en-US" dirty="0"/>
              <a:t> </a:t>
            </a:r>
            <a:r>
              <a:rPr lang="en-US" dirty="0" err="1"/>
              <a:t>זמן</a:t>
            </a:r>
            <a:r>
              <a:rPr lang="en-US" dirty="0"/>
              <a:t> </a:t>
            </a:r>
            <a:r>
              <a:rPr lang="en-US" dirty="0" err="1"/>
              <a:t>קצר</a:t>
            </a:r>
            <a:r>
              <a:rPr lang="en-US" dirty="0"/>
              <a:t>.</a:t>
            </a:r>
          </a:p>
          <a:p>
            <a:r>
              <a:rPr lang="en-US" dirty="0" err="1"/>
              <a:t>רעידות</a:t>
            </a:r>
            <a:r>
              <a:rPr lang="en-US" dirty="0"/>
              <a:t> </a:t>
            </a:r>
            <a:r>
              <a:rPr lang="en-US" dirty="0" err="1"/>
              <a:t>אלו</a:t>
            </a:r>
            <a:r>
              <a:rPr lang="en-US" dirty="0"/>
              <a:t> </a:t>
            </a:r>
            <a:r>
              <a:rPr lang="en-US" dirty="0" err="1"/>
              <a:t>יוצרות</a:t>
            </a:r>
            <a:r>
              <a:rPr lang="en-US" dirty="0"/>
              <a:t> </a:t>
            </a:r>
            <a:r>
              <a:rPr lang="en-US" dirty="0" err="1"/>
              <a:t>אותות</a:t>
            </a:r>
            <a:r>
              <a:rPr lang="en-US" dirty="0"/>
              <a:t> </a:t>
            </a:r>
            <a:r>
              <a:rPr lang="en-US" dirty="0" err="1"/>
              <a:t>לא</a:t>
            </a:r>
            <a:r>
              <a:rPr lang="en-US" dirty="0"/>
              <a:t> </a:t>
            </a:r>
            <a:r>
              <a:rPr lang="en-US" dirty="0" err="1"/>
              <a:t>יציבים</a:t>
            </a:r>
            <a:r>
              <a:rPr lang="en-US" dirty="0"/>
              <a:t> </a:t>
            </a:r>
            <a:r>
              <a:rPr lang="en-US" dirty="0" err="1"/>
              <a:t>ולא</a:t>
            </a:r>
            <a:r>
              <a:rPr lang="en-US" dirty="0"/>
              <a:t> </a:t>
            </a:r>
            <a:r>
              <a:rPr lang="en-US" dirty="0" err="1"/>
              <a:t>נקיים</a:t>
            </a:r>
            <a:r>
              <a:rPr lang="en-US" dirty="0"/>
              <a:t> (Unstable Signals), </a:t>
            </a:r>
            <a:r>
              <a:rPr lang="en-US" dirty="0" err="1"/>
              <a:t>שעלולים</a:t>
            </a:r>
            <a:r>
              <a:rPr lang="en-US" dirty="0"/>
              <a:t> </a:t>
            </a:r>
            <a:r>
              <a:rPr lang="en-US" dirty="0" err="1"/>
              <a:t>לגרום</a:t>
            </a:r>
            <a:r>
              <a:rPr lang="en-US" dirty="0"/>
              <a:t> </a:t>
            </a:r>
            <a:r>
              <a:rPr lang="en-US" dirty="0" err="1"/>
              <a:t>לשגיאות</a:t>
            </a:r>
            <a:r>
              <a:rPr lang="en-US" dirty="0"/>
              <a:t> </a:t>
            </a:r>
            <a:r>
              <a:rPr lang="en-US" dirty="0" err="1"/>
              <a:t>במערכות</a:t>
            </a:r>
            <a:r>
              <a:rPr lang="en-US" dirty="0"/>
              <a:t> </a:t>
            </a:r>
            <a:r>
              <a:rPr lang="en-US" dirty="0" err="1"/>
              <a:t>דיגיטליות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מה</a:t>
            </a:r>
            <a:r>
              <a:rPr lang="en-US" dirty="0"/>
              <a:t> </a:t>
            </a:r>
            <a:r>
              <a:rPr lang="en-US" dirty="0" err="1"/>
              <a:t>הבעיה</a:t>
            </a:r>
            <a:r>
              <a:rPr lang="en-US" dirty="0"/>
              <a:t> </a:t>
            </a:r>
            <a:r>
              <a:rPr lang="en-US" dirty="0" err="1"/>
              <a:t>עם</a:t>
            </a:r>
            <a:r>
              <a:rPr lang="en-US" dirty="0"/>
              <a:t> </a:t>
            </a:r>
            <a:r>
              <a:rPr lang="en-US" dirty="0" err="1"/>
              <a:t>רעידות</a:t>
            </a:r>
            <a:r>
              <a:rPr lang="en-US" dirty="0"/>
              <a:t> </a:t>
            </a:r>
            <a:r>
              <a:rPr lang="en-US" dirty="0" err="1"/>
              <a:t>מגע</a:t>
            </a:r>
            <a:r>
              <a:rPr lang="en-US" dirty="0"/>
              <a:t>?</a:t>
            </a:r>
          </a:p>
          <a:p>
            <a:r>
              <a:rPr lang="en-US" dirty="0" err="1"/>
              <a:t>לדוגמה</a:t>
            </a:r>
            <a:r>
              <a:rPr lang="en-US" dirty="0"/>
              <a:t>, </a:t>
            </a:r>
            <a:r>
              <a:rPr lang="en-US" dirty="0" err="1"/>
              <a:t>אם</a:t>
            </a:r>
            <a:r>
              <a:rPr lang="en-US" dirty="0"/>
              <a:t> </a:t>
            </a:r>
            <a:r>
              <a:rPr lang="en-US" dirty="0" err="1"/>
              <a:t>המתג</a:t>
            </a:r>
            <a:r>
              <a:rPr lang="en-US" dirty="0"/>
              <a:t> </a:t>
            </a:r>
            <a:r>
              <a:rPr lang="en-US" dirty="0" err="1"/>
              <a:t>מחובר</a:t>
            </a:r>
            <a:r>
              <a:rPr lang="en-US" dirty="0"/>
              <a:t> </a:t>
            </a:r>
            <a:r>
              <a:rPr lang="en-US" dirty="0" err="1"/>
              <a:t>לקלט</a:t>
            </a:r>
            <a:r>
              <a:rPr lang="en-US" dirty="0"/>
              <a:t> </a:t>
            </a:r>
            <a:r>
              <a:rPr lang="en-US" dirty="0" err="1"/>
              <a:t>דיגיטלי</a:t>
            </a:r>
            <a:r>
              <a:rPr lang="en-US" dirty="0"/>
              <a:t>, </a:t>
            </a:r>
            <a:r>
              <a:rPr lang="en-US" dirty="0" err="1"/>
              <a:t>רעידות</a:t>
            </a:r>
            <a:r>
              <a:rPr lang="en-US" dirty="0"/>
              <a:t> </a:t>
            </a:r>
            <a:r>
              <a:rPr lang="en-US" dirty="0" err="1"/>
              <a:t>המגע</a:t>
            </a:r>
            <a:r>
              <a:rPr lang="en-US" dirty="0"/>
              <a:t> </a:t>
            </a:r>
            <a:r>
              <a:rPr lang="en-US" dirty="0" err="1"/>
              <a:t>עלולות</a:t>
            </a:r>
            <a:r>
              <a:rPr lang="en-US" dirty="0"/>
              <a:t> </a:t>
            </a:r>
            <a:r>
              <a:rPr lang="en-US" dirty="0" err="1"/>
              <a:t>לגרום</a:t>
            </a:r>
            <a:r>
              <a:rPr lang="en-US" dirty="0"/>
              <a:t> </a:t>
            </a:r>
            <a:r>
              <a:rPr lang="en-US" dirty="0" err="1"/>
              <a:t>למערכת</a:t>
            </a:r>
            <a:r>
              <a:rPr lang="en-US" dirty="0"/>
              <a:t> </a:t>
            </a:r>
            <a:r>
              <a:rPr lang="en-US" dirty="0" err="1"/>
              <a:t>לקרוא</a:t>
            </a:r>
            <a:r>
              <a:rPr lang="en-US" dirty="0"/>
              <a:t> </a:t>
            </a:r>
            <a:r>
              <a:rPr lang="en-US" dirty="0" err="1"/>
              <a:t>כמה</a:t>
            </a:r>
            <a:r>
              <a:rPr lang="en-US" dirty="0"/>
              <a:t> </a:t>
            </a:r>
            <a:r>
              <a:rPr lang="en-US" dirty="0" err="1"/>
              <a:t>לחיצות</a:t>
            </a:r>
            <a:r>
              <a:rPr lang="en-US" dirty="0"/>
              <a:t> </a:t>
            </a:r>
            <a:r>
              <a:rPr lang="en-US" dirty="0" err="1"/>
              <a:t>במקום</a:t>
            </a:r>
            <a:r>
              <a:rPr lang="en-US" dirty="0"/>
              <a:t> </a:t>
            </a:r>
            <a:r>
              <a:rPr lang="en-US" dirty="0" err="1"/>
              <a:t>אחת</a:t>
            </a:r>
            <a:r>
              <a:rPr lang="en-US" dirty="0"/>
              <a:t>.</a:t>
            </a:r>
          </a:p>
          <a:p>
            <a:r>
              <a:rPr lang="en-US" dirty="0" err="1"/>
              <a:t>זה</a:t>
            </a:r>
            <a:r>
              <a:rPr lang="en-US" dirty="0"/>
              <a:t> </a:t>
            </a:r>
            <a:r>
              <a:rPr lang="en-US" dirty="0" err="1"/>
              <a:t>עשוי</a:t>
            </a:r>
            <a:r>
              <a:rPr lang="en-US" dirty="0"/>
              <a:t> </a:t>
            </a:r>
            <a:r>
              <a:rPr lang="en-US" dirty="0" err="1"/>
              <a:t>לא</a:t>
            </a:r>
            <a:r>
              <a:rPr lang="en-US" dirty="0"/>
              <a:t> </a:t>
            </a:r>
            <a:r>
              <a:rPr lang="en-US" dirty="0" err="1"/>
              <a:t>להיות</a:t>
            </a:r>
            <a:r>
              <a:rPr lang="en-US" dirty="0"/>
              <a:t> </a:t>
            </a:r>
            <a:r>
              <a:rPr lang="en-US" dirty="0" err="1"/>
              <a:t>בעייתי</a:t>
            </a:r>
            <a:r>
              <a:rPr lang="en-US" dirty="0"/>
              <a:t> </a:t>
            </a:r>
            <a:r>
              <a:rPr lang="en-US" dirty="0" err="1"/>
              <a:t>במערכות</a:t>
            </a:r>
            <a:r>
              <a:rPr lang="en-US" dirty="0"/>
              <a:t> </a:t>
            </a:r>
            <a:r>
              <a:rPr lang="en-US" dirty="0" err="1"/>
              <a:t>פשוטות</a:t>
            </a:r>
            <a:r>
              <a:rPr lang="en-US" dirty="0"/>
              <a:t>, </a:t>
            </a:r>
            <a:r>
              <a:rPr lang="en-US" dirty="0" err="1"/>
              <a:t>אך</a:t>
            </a:r>
            <a:r>
              <a:rPr lang="en-US" dirty="0"/>
              <a:t> </a:t>
            </a:r>
            <a:r>
              <a:rPr lang="en-US" dirty="0" err="1"/>
              <a:t>במעגלים</a:t>
            </a:r>
            <a:r>
              <a:rPr lang="en-US" dirty="0"/>
              <a:t> </a:t>
            </a:r>
            <a:r>
              <a:rPr lang="en-US" dirty="0" err="1"/>
              <a:t>דיגיטליים</a:t>
            </a:r>
            <a:r>
              <a:rPr lang="en-US" dirty="0"/>
              <a:t> </a:t>
            </a:r>
            <a:r>
              <a:rPr lang="en-US" dirty="0" err="1"/>
              <a:t>רגישים</a:t>
            </a:r>
            <a:r>
              <a:rPr lang="en-US" dirty="0"/>
              <a:t> </a:t>
            </a:r>
            <a:r>
              <a:rPr lang="en-US" dirty="0" err="1"/>
              <a:t>זה</a:t>
            </a:r>
            <a:r>
              <a:rPr lang="en-US" dirty="0"/>
              <a:t> </a:t>
            </a:r>
            <a:r>
              <a:rPr lang="en-US" dirty="0" err="1"/>
              <a:t>עלול</a:t>
            </a:r>
            <a:r>
              <a:rPr lang="en-US" dirty="0"/>
              <a:t> </a:t>
            </a:r>
            <a:r>
              <a:rPr lang="en-US" dirty="0" err="1"/>
              <a:t>לגרום</a:t>
            </a:r>
            <a:r>
              <a:rPr lang="en-US" dirty="0"/>
              <a:t> </a:t>
            </a:r>
            <a:r>
              <a:rPr lang="en-US" dirty="0" err="1"/>
              <a:t>לבעיות</a:t>
            </a:r>
            <a:r>
              <a:rPr lang="en-US" dirty="0"/>
              <a:t> </a:t>
            </a:r>
            <a:r>
              <a:rPr lang="en-US" dirty="0" err="1"/>
              <a:t>חמורות</a:t>
            </a:r>
            <a:r>
              <a:rPr lang="en-US" dirty="0"/>
              <a:t>.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05B5773C-E6A3-F33E-FC79-24042A972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" y="1777656"/>
            <a:ext cx="4837552" cy="421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75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285D00B-856B-622F-A94E-910CDF73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e-IL" dirty="0"/>
              <a:t>פתרונות למניעת רעידות מגע </a:t>
            </a:r>
            <a:r>
              <a:rPr lang="en-US" dirty="0"/>
              <a:t>De-bouncing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1DCDEDB-3ED4-CE3D-3E4C-22EFD6A82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161" y="1591878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he-IL" sz="2200" dirty="0"/>
              <a:t>שתי שיטות נפוצות:  </a:t>
            </a:r>
          </a:p>
          <a:p>
            <a:pPr marL="0" indent="0">
              <a:buNone/>
            </a:pPr>
            <a:r>
              <a:rPr lang="he-IL" sz="2200" dirty="0"/>
              <a:t>1. סינון באמצעות רשת </a:t>
            </a:r>
            <a:r>
              <a:rPr lang="en-US" sz="2200" dirty="0"/>
              <a:t>RC</a:t>
            </a:r>
            <a:r>
              <a:rPr lang="he-IL" sz="2200" dirty="0"/>
              <a:t> :</a:t>
            </a:r>
            <a:r>
              <a:rPr lang="en-US" sz="2200" dirty="0"/>
              <a:t> </a:t>
            </a:r>
            <a:r>
              <a:rPr lang="he-IL" sz="2200" dirty="0"/>
              <a:t>מוסיפים נגד </a:t>
            </a:r>
            <a:r>
              <a:rPr lang="en-US" sz="2200" dirty="0"/>
              <a:t> R </a:t>
            </a:r>
            <a:r>
              <a:rPr lang="he-IL" sz="2200" dirty="0"/>
              <a:t>וקבל </a:t>
            </a:r>
            <a:r>
              <a:rPr lang="en-US" sz="2200" dirty="0"/>
              <a:t> C </a:t>
            </a:r>
            <a:r>
              <a:rPr lang="he-IL" sz="2200" dirty="0"/>
              <a:t>כדי ליצור מסנן שיחליק את האות.</a:t>
            </a:r>
          </a:p>
          <a:p>
            <a:pPr marL="0" indent="0">
              <a:buNone/>
            </a:pPr>
            <a:r>
              <a:rPr lang="he-IL" sz="2200" dirty="0"/>
              <a:t>דרישות:</a:t>
            </a:r>
            <a:r>
              <a:rPr lang="en-US" sz="2200" dirty="0"/>
              <a:t> </a:t>
            </a:r>
            <a:r>
              <a:rPr lang="he-IL" sz="2200" dirty="0"/>
              <a:t>קבוע הזמן של המסנן </a:t>
            </a:r>
            <a:r>
              <a:rPr lang="en-US" sz="2200" dirty="0"/>
              <a:t>RC Time Constant </a:t>
            </a:r>
            <a:r>
              <a:rPr lang="he-IL" sz="2200" dirty="0"/>
              <a:t>צריך להיות ארוך יותר מזמן הרעידות של המתג.</a:t>
            </a:r>
          </a:p>
          <a:p>
            <a:pPr marL="0" indent="0">
              <a:buNone/>
            </a:pPr>
            <a:r>
              <a:rPr lang="he-IL" sz="2200" dirty="0"/>
              <a:t>יתרון: המסנן גם מפחית הפרעות (</a:t>
            </a:r>
            <a:r>
              <a:rPr lang="en-US" sz="2200" dirty="0"/>
              <a:t>Noise) </a:t>
            </a:r>
            <a:r>
              <a:rPr lang="he-IL" sz="2200" dirty="0"/>
              <a:t>חיצוניות שנגרמות על ידי </a:t>
            </a:r>
            <a:r>
              <a:rPr lang="en-US" sz="2200" dirty="0"/>
              <a:t>RF </a:t>
            </a:r>
            <a:r>
              <a:rPr lang="he-IL" sz="2200" dirty="0"/>
              <a:t>או </a:t>
            </a:r>
            <a:r>
              <a:rPr lang="en-US" sz="2200" dirty="0"/>
              <a:t>EMI.</a:t>
            </a:r>
          </a:p>
          <a:p>
            <a:pPr>
              <a:buFontTx/>
              <a:buChar char="-"/>
            </a:pPr>
            <a:r>
              <a:rPr lang="he-IL" sz="2200" dirty="0"/>
              <a:t>דורש שימוש בשערים עם כניסת </a:t>
            </a:r>
            <a:r>
              <a:rPr lang="en-US" sz="2200" dirty="0"/>
              <a:t>Schmitt-Trigger</a:t>
            </a:r>
            <a:r>
              <a:rPr lang="he-IL" sz="2200" dirty="0"/>
              <a:t> .</a:t>
            </a:r>
          </a:p>
          <a:p>
            <a:pPr marL="0" indent="0">
              <a:buNone/>
            </a:pPr>
            <a:endParaRPr lang="he-IL" sz="2200" dirty="0"/>
          </a:p>
          <a:p>
            <a:pPr marL="0" indent="0">
              <a:buNone/>
            </a:pPr>
            <a:r>
              <a:rPr lang="he-IL" sz="2200" dirty="0"/>
              <a:t>2. שיטות מתקדמות:</a:t>
            </a:r>
            <a:r>
              <a:rPr lang="en-US" sz="2200" dirty="0"/>
              <a:t> </a:t>
            </a:r>
            <a:r>
              <a:rPr lang="he-IL" sz="2200" dirty="0"/>
              <a:t>שימוש בתפיסת </a:t>
            </a:r>
            <a:r>
              <a:rPr lang="en-US" sz="2200" dirty="0"/>
              <a:t>R-S (R-S Latch).</a:t>
            </a:r>
            <a:endParaRPr lang="he-IL" sz="2200" dirty="0"/>
          </a:p>
          <a:p>
            <a:pPr marL="0" indent="0">
              <a:buNone/>
            </a:pPr>
            <a:r>
              <a:rPr lang="he-IL" sz="2200" dirty="0"/>
              <a:t>אשר האות משתנה במהירות גבוהה, מסנן </a:t>
            </a:r>
            <a:r>
              <a:rPr lang="en-US" sz="2200" dirty="0"/>
              <a:t> RC </a:t>
            </a:r>
            <a:r>
              <a:rPr lang="he-IL" sz="2200" dirty="0"/>
              <a:t>לא תמיד מספיק.</a:t>
            </a:r>
          </a:p>
          <a:p>
            <a:pPr marL="0" indent="0">
              <a:buNone/>
            </a:pPr>
            <a:r>
              <a:rPr lang="he-IL" sz="2200" dirty="0"/>
              <a:t>ניתן להשתמש במעגלים מתקדמים יותר כמו </a:t>
            </a:r>
            <a:r>
              <a:rPr lang="en-US" sz="2200" dirty="0"/>
              <a:t> RS Latch </a:t>
            </a:r>
            <a:r>
              <a:rPr lang="he-IL" sz="2200" dirty="0"/>
              <a:t>או מעגל תזמון </a:t>
            </a:r>
            <a:r>
              <a:rPr lang="en-US" sz="2200" dirty="0"/>
              <a:t>Clocked Latch </a:t>
            </a:r>
            <a:r>
              <a:rPr lang="he-IL" sz="2200" dirty="0"/>
              <a:t> כדי לנטרל רעידות.</a:t>
            </a:r>
          </a:p>
          <a:p>
            <a:pPr marL="0" indent="0">
              <a:buNone/>
            </a:pPr>
            <a:r>
              <a:rPr lang="he-IL" sz="2200" dirty="0"/>
              <a:t>דוגמה: שרטוט 6.16(</a:t>
            </a:r>
            <a:r>
              <a:rPr lang="en-US" sz="2200" dirty="0"/>
              <a:t>c) </a:t>
            </a:r>
            <a:r>
              <a:rPr lang="he-IL" sz="2200" dirty="0"/>
              <a:t>מראה מעגל עם תזמון (</a:t>
            </a:r>
            <a:r>
              <a:rPr lang="en-US" sz="2200" dirty="0"/>
              <a:t>Clock) </a:t>
            </a:r>
            <a:r>
              <a:rPr lang="he-IL" sz="2200" dirty="0"/>
              <a:t>שמעבד את האות באופן מדויק יותר.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95592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3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מדיה מקוונת 3" title="What is Switch Bounce and How to Debounce – ATM | Digi-Key Electronics">
            <a:hlinkClick r:id="" action="ppaction://media"/>
            <a:extLst>
              <a:ext uri="{FF2B5EF4-FFF2-40B4-BE49-F238E27FC236}">
                <a16:creationId xmlns:a16="http://schemas.microsoft.com/office/drawing/2014/main" id="{054C6E17-6AAC-8332-AAC6-6001151F636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77012" y="480060"/>
            <a:ext cx="11237976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9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4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4BF291D-2DE2-1762-760D-525D708E2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667" y="801295"/>
            <a:ext cx="1425399" cy="899245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QUIZ</a:t>
            </a:r>
          </a:p>
        </p:txBody>
      </p:sp>
      <p:pic>
        <p:nvPicPr>
          <p:cNvPr id="4" name="Graphic 6" descr="Devil Face with Solid Fill">
            <a:extLst>
              <a:ext uri="{FF2B5EF4-FFF2-40B4-BE49-F238E27FC236}">
                <a16:creationId xmlns:a16="http://schemas.microsoft.com/office/drawing/2014/main" id="{CFE0BB9C-A049-4220-1934-794A1DF8A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970" y="1070806"/>
            <a:ext cx="5058020" cy="5058020"/>
          </a:xfrm>
          <a:prstGeom prst="rect">
            <a:avLst/>
          </a:prstGeom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D96DF36-2AEB-EAF6-6BB2-7C3681774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278" y="1980092"/>
            <a:ext cx="4589328" cy="3801607"/>
          </a:xfrm>
        </p:spPr>
        <p:txBody>
          <a:bodyPr>
            <a:noAutofit/>
          </a:bodyPr>
          <a:lstStyle/>
          <a:p>
            <a:r>
              <a:rPr lang="he-IL" sz="2000" dirty="0"/>
              <a:t>מדוע רעידות מגע מהוות בעיה במערכות דיגיטליות? </a:t>
            </a:r>
            <a:endParaRPr lang="en-US" sz="2000" dirty="0"/>
          </a:p>
          <a:p>
            <a:endParaRPr lang="en-US" sz="2000" dirty="0"/>
          </a:p>
          <a:p>
            <a:r>
              <a:rPr lang="he-IL" sz="2000" dirty="0"/>
              <a:t>א. בגלל שהן גורמות לשחיקת מגעים. </a:t>
            </a:r>
            <a:endParaRPr lang="en-US" sz="2000" dirty="0"/>
          </a:p>
          <a:p>
            <a:r>
              <a:rPr lang="he-IL" sz="2000" dirty="0"/>
              <a:t>ב. בגלל שהן גורמות </a:t>
            </a:r>
            <a:r>
              <a:rPr lang="he-IL" sz="2000" dirty="0" err="1"/>
              <a:t>לפולסים</a:t>
            </a:r>
            <a:r>
              <a:rPr lang="he-IL" sz="2000" dirty="0"/>
              <a:t> שגויים שגורמים להפעלה שגויה של המעגלים. </a:t>
            </a:r>
            <a:endParaRPr lang="en-US" sz="2000" dirty="0"/>
          </a:p>
          <a:p>
            <a:r>
              <a:rPr lang="he-IL" sz="2000" dirty="0"/>
              <a:t>ג. בגלל שהן מאטות את קצב העבודה. </a:t>
            </a:r>
            <a:endParaRPr lang="en-US" sz="2000" dirty="0"/>
          </a:p>
          <a:p>
            <a:endParaRPr lang="en-US" sz="2000" dirty="0"/>
          </a:p>
          <a:p>
            <a:r>
              <a:rPr lang="he-IL" sz="2000" dirty="0"/>
              <a:t>תשובה נכונה: ב. בגלל שהן גורמות </a:t>
            </a:r>
            <a:r>
              <a:rPr lang="he-IL" sz="2000" dirty="0" err="1"/>
              <a:t>לפולסים</a:t>
            </a:r>
            <a:r>
              <a:rPr lang="he-IL" sz="2000" dirty="0"/>
              <a:t> שגויים שגורמים להפעלה שגויה של המעגלים.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5994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B5D11831-2647-F653-E49B-02180072C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699" y="203200"/>
            <a:ext cx="6723173" cy="1909064"/>
          </a:xfrm>
        </p:spPr>
        <p:txBody>
          <a:bodyPr anchor="b">
            <a:noAutofit/>
          </a:bodyPr>
          <a:lstStyle/>
          <a:p>
            <a:pPr algn="ctr"/>
            <a:br>
              <a:rPr lang="en-US" sz="2000" b="0" i="0" dirty="0">
                <a:solidFill>
                  <a:srgbClr val="0070C0"/>
                </a:solidFill>
                <a:effectLst/>
                <a:latin typeface="__openSansFont_e82ebb"/>
              </a:rPr>
            </a:br>
            <a:br>
              <a:rPr lang="en-US" sz="2000" b="0" i="0" dirty="0">
                <a:solidFill>
                  <a:srgbClr val="0070C0"/>
                </a:solidFill>
                <a:effectLst/>
                <a:latin typeface="__openSansFont_e82ebb"/>
              </a:rPr>
            </a:br>
            <a:r>
              <a:rPr lang="en-US" sz="2000" b="0" i="0" dirty="0">
                <a:solidFill>
                  <a:srgbClr val="0070C0"/>
                </a:solidFill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  <a:t>Protecting Against Externally Applied </a:t>
            </a:r>
            <a:r>
              <a:rPr lang="en-US" sz="2000" b="0" i="0" dirty="0" err="1">
                <a:solidFill>
                  <a:srgbClr val="0070C0"/>
                </a:solidFill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  <a:t>Overvoltages</a:t>
            </a:r>
            <a:br>
              <a:rPr lang="en-US" sz="2000" b="0" i="0" dirty="0">
                <a:solidFill>
                  <a:srgbClr val="0070C0"/>
                </a:solidFill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</a:br>
            <a:r>
              <a:rPr lang="en-US" sz="2000" b="0" i="0" dirty="0">
                <a:effectLst/>
                <a:latin typeface="Rubik"/>
              </a:rPr>
              <a:t>Safeguarding Digital Circuits from External Hazards</a:t>
            </a:r>
            <a:br>
              <a:rPr lang="en-US" sz="2000" b="0" i="0" dirty="0">
                <a:effectLst/>
                <a:latin typeface="Rubik"/>
              </a:rPr>
            </a:br>
            <a:endParaRPr lang="en-US" sz="2000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E6666ACD-B383-40D1-B21A-7F2B2B71CF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74" r="-2" b="9456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478919 w 4243589"/>
              <a:gd name="csY1" fmla="*/ 0 h 18288"/>
              <a:gd name="csX2" fmla="*/ 957839 w 4243589"/>
              <a:gd name="csY2" fmla="*/ 0 h 18288"/>
              <a:gd name="csX3" fmla="*/ 1521630 w 4243589"/>
              <a:gd name="csY3" fmla="*/ 0 h 18288"/>
              <a:gd name="csX4" fmla="*/ 2212729 w 4243589"/>
              <a:gd name="csY4" fmla="*/ 0 h 18288"/>
              <a:gd name="csX5" fmla="*/ 2734084 w 4243589"/>
              <a:gd name="csY5" fmla="*/ 0 h 18288"/>
              <a:gd name="csX6" fmla="*/ 3255439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594926 w 4243589"/>
              <a:gd name="csY9" fmla="*/ 18288 h 18288"/>
              <a:gd name="csX10" fmla="*/ 3073571 w 4243589"/>
              <a:gd name="csY10" fmla="*/ 18288 h 18288"/>
              <a:gd name="csX11" fmla="*/ 2552216 w 4243589"/>
              <a:gd name="csY11" fmla="*/ 18288 h 18288"/>
              <a:gd name="csX12" fmla="*/ 1903553 w 4243589"/>
              <a:gd name="csY12" fmla="*/ 18288 h 18288"/>
              <a:gd name="csX13" fmla="*/ 1212454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789F6392-CCF6-2064-F82D-8E5276368833}"/>
              </a:ext>
            </a:extLst>
          </p:cNvPr>
          <p:cNvSpPr txBox="1"/>
          <p:nvPr/>
        </p:nvSpPr>
        <p:spPr>
          <a:xfrm>
            <a:off x="4825530" y="2627917"/>
            <a:ext cx="7195236" cy="39954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 err="1">
                <a:solidFill>
                  <a:schemeClr val="accent1"/>
                </a:solidFill>
              </a:rPr>
              <a:t>סיכונים</a:t>
            </a:r>
            <a:r>
              <a:rPr lang="en-US" sz="1900" dirty="0">
                <a:solidFill>
                  <a:schemeClr val="accent1"/>
                </a:solidFill>
              </a:rPr>
              <a:t> </a:t>
            </a:r>
            <a:r>
              <a:rPr lang="en-US" sz="1900" dirty="0" err="1">
                <a:solidFill>
                  <a:schemeClr val="accent1"/>
                </a:solidFill>
              </a:rPr>
              <a:t>במתח</a:t>
            </a:r>
            <a:r>
              <a:rPr lang="en-US" sz="1900" dirty="0">
                <a:solidFill>
                  <a:schemeClr val="accent1"/>
                </a:solidFill>
              </a:rPr>
              <a:t> </a:t>
            </a:r>
            <a:r>
              <a:rPr lang="en-US" sz="1900" dirty="0" err="1">
                <a:solidFill>
                  <a:schemeClr val="accent1"/>
                </a:solidFill>
              </a:rPr>
              <a:t>יתר</a:t>
            </a:r>
            <a:r>
              <a:rPr lang="en-US" sz="1900" dirty="0">
                <a:solidFill>
                  <a:schemeClr val="accent1"/>
                </a:solidFill>
              </a:rPr>
              <a:t> (Overvoltage)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he-IL" sz="1900" dirty="0"/>
              <a:t>חשיפה לסיכונים</a:t>
            </a:r>
            <a:r>
              <a:rPr lang="en-US" sz="1900" dirty="0"/>
              <a:t>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he-IL" sz="1900" dirty="0"/>
              <a:t> - קלטים ופלטים דיגיטליים המתחברים ללוחות חיצוניים רגישים לאירועי מתח יתר. </a:t>
            </a: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 - </a:t>
            </a:r>
            <a:r>
              <a:rPr lang="he-IL" sz="1900" dirty="0"/>
              <a:t>גורמים נפוצים: חיבור שגוי, פריקת חשמל סטטי או תקלות חיצוניות. </a:t>
            </a: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he-IL" sz="1900" dirty="0">
                <a:solidFill>
                  <a:schemeClr val="accent1"/>
                </a:solidFill>
              </a:rPr>
              <a:t>שפעה על המערכת</a:t>
            </a:r>
            <a:r>
              <a:rPr lang="en-US" sz="1900" dirty="0">
                <a:solidFill>
                  <a:schemeClr val="accent1"/>
                </a:solidFill>
              </a:rPr>
              <a:t>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he-IL" sz="1900" dirty="0"/>
              <a:t> </a:t>
            </a:r>
            <a:r>
              <a:rPr lang="en-US" sz="1900" dirty="0"/>
              <a:t>-</a:t>
            </a:r>
            <a:r>
              <a:rPr lang="he-IL" sz="1900" dirty="0"/>
              <a:t>אירועים אלה עלולים לגרום לנזק </a:t>
            </a:r>
            <a:r>
              <a:rPr lang="he-IL" sz="1900" dirty="0" err="1"/>
              <a:t>מיידי</a:t>
            </a:r>
            <a:r>
              <a:rPr lang="he-IL" sz="1900" dirty="0"/>
              <a:t> או מצטבר לרכיבים. </a:t>
            </a:r>
            <a:br>
              <a:rPr lang="en-US" sz="1900" dirty="0"/>
            </a:br>
            <a:r>
              <a:rPr lang="en-US" sz="1900" dirty="0"/>
              <a:t> </a:t>
            </a:r>
            <a:r>
              <a:rPr lang="he-IL" sz="1900" dirty="0"/>
              <a:t>- עלול להתרחש מצב </a:t>
            </a:r>
            <a:r>
              <a:rPr lang="en-US" sz="1900" dirty="0"/>
              <a:t> Latch-up  </a:t>
            </a:r>
            <a:r>
              <a:rPr lang="he-IL" sz="1900" dirty="0"/>
              <a:t>מסוכן, שבו מוזרם זרם או מתח מופרז לתוך מעגלים רגישים. 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617759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424FB98-E4B9-AB19-25CB-FA98A59F5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920" y="358421"/>
            <a:ext cx="4604279" cy="1325880"/>
          </a:xfrm>
        </p:spPr>
        <p:txBody>
          <a:bodyPr anchor="b">
            <a:normAutofit/>
          </a:bodyPr>
          <a:lstStyle/>
          <a:p>
            <a:pPr algn="ctr"/>
            <a:r>
              <a:rPr lang="he-IL" sz="3600" dirty="0">
                <a:solidFill>
                  <a:schemeClr val="tx2"/>
                </a:solidFill>
              </a:rPr>
              <a:t>שיטות הגנה:</a:t>
            </a:r>
            <a:endParaRPr lang="en-US" sz="3600" dirty="0">
              <a:solidFill>
                <a:schemeClr val="tx2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581B03D-1CDD-9974-243D-A4558D653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095" y="1872868"/>
            <a:ext cx="5126896" cy="4197425"/>
          </a:xfrm>
        </p:spPr>
        <p:txBody>
          <a:bodyPr anchor="ctr">
            <a:noAutofit/>
          </a:bodyPr>
          <a:lstStyle/>
          <a:p>
            <a:r>
              <a:rPr lang="he-IL" sz="2000" dirty="0">
                <a:solidFill>
                  <a:schemeClr val="tx2"/>
                </a:solidFill>
              </a:rPr>
              <a:t>דיודות הגנה פנימיות</a:t>
            </a:r>
            <a:r>
              <a:rPr lang="en-US" sz="2000" dirty="0">
                <a:solidFill>
                  <a:schemeClr val="tx2"/>
                </a:solidFill>
              </a:rPr>
              <a:t>: </a:t>
            </a:r>
            <a:br>
              <a:rPr lang="en-US" sz="2000" dirty="0">
                <a:solidFill>
                  <a:schemeClr val="tx2"/>
                </a:solidFill>
              </a:rPr>
            </a:br>
            <a:r>
              <a:rPr lang="he-IL" sz="2000" dirty="0">
                <a:solidFill>
                  <a:schemeClr val="tx2"/>
                </a:solidFill>
              </a:rPr>
              <a:t>- קיימות במשפחות לוגיקה מודרניות, אך אינן מספקות הגנה מלאה. 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he-IL" sz="2000" dirty="0">
                <a:solidFill>
                  <a:schemeClr val="tx2"/>
                </a:solidFill>
              </a:rPr>
              <a:t>דיודות חיצוניות ונגד טורי</a:t>
            </a:r>
            <a:r>
              <a:rPr lang="en-US" sz="2000" dirty="0">
                <a:solidFill>
                  <a:schemeClr val="tx2"/>
                </a:solidFill>
              </a:rPr>
              <a:t>:</a:t>
            </a:r>
          </a:p>
          <a:p>
            <a:pPr>
              <a:buFontTx/>
              <a:buChar char="-"/>
            </a:pPr>
            <a:r>
              <a:rPr lang="he-IL" sz="2000" dirty="0">
                <a:solidFill>
                  <a:schemeClr val="tx2"/>
                </a:solidFill>
              </a:rPr>
              <a:t>מומלץ להשתמש ב-</a:t>
            </a:r>
            <a:r>
              <a:rPr lang="en-US" sz="2000" dirty="0">
                <a:solidFill>
                  <a:schemeClr val="tx2"/>
                </a:solidFill>
              </a:rPr>
              <a:t>Clamp Diodes </a:t>
            </a:r>
            <a:r>
              <a:rPr lang="he-IL" sz="2000" dirty="0">
                <a:solidFill>
                  <a:schemeClr val="tx2"/>
                </a:solidFill>
              </a:rPr>
              <a:t>ובנגד טורי כדי לנתב זרם עודף בצורה בטוחה. </a:t>
            </a:r>
            <a:endParaRPr lang="en-US" sz="2000" dirty="0">
              <a:solidFill>
                <a:schemeClr val="tx2"/>
              </a:solidFill>
            </a:endParaRPr>
          </a:p>
          <a:p>
            <a:pPr>
              <a:buFontTx/>
              <a:buChar char="-"/>
            </a:pPr>
            <a:endParaRPr lang="en-US" sz="2000" dirty="0">
              <a:solidFill>
                <a:schemeClr val="tx2"/>
              </a:solidFill>
            </a:endParaRPr>
          </a:p>
          <a:p>
            <a:pPr>
              <a:buFontTx/>
              <a:buChar char="-"/>
            </a:pPr>
            <a:r>
              <a:rPr lang="he-IL" sz="2000" dirty="0">
                <a:solidFill>
                  <a:schemeClr val="tx2"/>
                </a:solidFill>
              </a:rPr>
              <a:t>ספקי מתח ורגולטורים</a:t>
            </a:r>
            <a:r>
              <a:rPr lang="en-US" sz="2000" dirty="0">
                <a:solidFill>
                  <a:schemeClr val="tx2"/>
                </a:solidFill>
              </a:rPr>
              <a:t> :</a:t>
            </a:r>
          </a:p>
          <a:p>
            <a:pPr>
              <a:buFontTx/>
              <a:buChar char="-"/>
            </a:pPr>
            <a:r>
              <a:rPr lang="he-IL" sz="2000" dirty="0">
                <a:solidFill>
                  <a:schemeClr val="tx2"/>
                </a:solidFill>
              </a:rPr>
              <a:t>יש לוודא שספקי המתח יכולים לספוג את האנרגיה הנוספת מבלי שהמתח שלהם יופר.  </a:t>
            </a:r>
            <a:endParaRPr lang="en-US" sz="20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he-IL" sz="2000" dirty="0">
                <a:solidFill>
                  <a:schemeClr val="tx2"/>
                </a:solidFill>
              </a:rPr>
              <a:t> - לשקול תכנון מחודש של הווסתים (רגולטורים) להגנה מקיפה.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תמונה 5">
            <a:extLst>
              <a:ext uri="{FF2B5EF4-FFF2-40B4-BE49-F238E27FC236}">
                <a16:creationId xmlns:a16="http://schemas.microsoft.com/office/drawing/2014/main" id="{CC34FA56-C468-8962-D144-CEE62C17D0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219"/>
          <a:stretch/>
        </p:blipFill>
        <p:spPr>
          <a:xfrm>
            <a:off x="6069605" y="-518"/>
            <a:ext cx="6118535" cy="6857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0645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8CFD2A9-49D8-1F2A-2BFD-40280150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9773" y="601278"/>
            <a:ext cx="2458138" cy="550828"/>
          </a:xfrm>
        </p:spPr>
        <p:txBody>
          <a:bodyPr anchor="b">
            <a:normAutofit/>
          </a:bodyPr>
          <a:lstStyle/>
          <a:p>
            <a:r>
              <a:rPr lang="en-US" sz="3200" dirty="0"/>
              <a:t>References </a:t>
            </a:r>
          </a:p>
        </p:txBody>
      </p:sp>
      <p:pic>
        <p:nvPicPr>
          <p:cNvPr id="5" name="Picture 4" descr="תמונה שמכילה שמיים, צילום מסך, עיגול, בחוץ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A09A00DB-26C3-524D-2DCC-06F665C6BD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89" r="17376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BBCD755-79B1-C68B-A8A2-3D830280C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6528" y="1355075"/>
            <a:ext cx="5901369" cy="5144877"/>
          </a:xfrm>
        </p:spPr>
        <p:txBody>
          <a:bodyPr anchor="t">
            <a:normAutofit/>
          </a:bodyPr>
          <a:lstStyle/>
          <a:p>
            <a:pPr marL="0" indent="0" algn="l">
              <a:buNone/>
            </a:pPr>
            <a:r>
              <a:rPr lang="en-US" sz="1600" dirty="0"/>
              <a:t>1</a:t>
            </a:r>
            <a:r>
              <a:rPr lang="en-US" sz="2000" dirty="0"/>
              <a:t>. </a:t>
            </a:r>
            <a:r>
              <a:rPr lang="en-US" sz="2000" dirty="0">
                <a:hlinkClick r:id="rId3"/>
              </a:rPr>
              <a:t>https://www.ti.com/video/5840441551001</a:t>
            </a:r>
            <a:br>
              <a:rPr lang="en-US" sz="2000" dirty="0"/>
            </a:br>
            <a:r>
              <a:rPr lang="en-US" sz="2000" dirty="0"/>
              <a:t>2. </a:t>
            </a:r>
            <a:r>
              <a:rPr lang="en-US" sz="2000" dirty="0">
                <a:hlinkClick r:id="rId4"/>
              </a:rPr>
              <a:t>https://www.youtube.com/watch?v=IvU8m_30iK0</a:t>
            </a:r>
            <a:r>
              <a:rPr lang="en-US" sz="2000" dirty="0"/>
              <a:t> </a:t>
            </a:r>
          </a:p>
          <a:p>
            <a:pPr marL="0" indent="0" algn="l">
              <a:buNone/>
            </a:pPr>
            <a:r>
              <a:rPr lang="en-US" sz="2000" dirty="0"/>
              <a:t>3. </a:t>
            </a:r>
            <a:r>
              <a:rPr lang="en-US" sz="2000" dirty="0">
                <a:hlinkClick r:id="rId5"/>
              </a:rPr>
              <a:t>https://resources.altium.com/p/how-to-use-a-star-point-for-analog-ground-digital-ground-connection</a:t>
            </a:r>
            <a:endParaRPr lang="en-US" sz="2000" dirty="0"/>
          </a:p>
          <a:p>
            <a:pPr marL="0" indent="0" algn="l">
              <a:buNone/>
            </a:pPr>
            <a:r>
              <a:rPr lang="en-US" sz="2000" dirty="0"/>
              <a:t>4. </a:t>
            </a:r>
            <a:r>
              <a:rPr lang="en-US" sz="2000" dirty="0">
                <a:hlinkClick r:id="rId6"/>
              </a:rPr>
              <a:t>https://wiki.analog.com/university/courses/electronics/text/chapter-20</a:t>
            </a:r>
            <a:endParaRPr lang="en-US" sz="2000" dirty="0"/>
          </a:p>
          <a:p>
            <a:pPr marL="0" indent="0" algn="l">
              <a:buNone/>
            </a:pPr>
            <a:r>
              <a:rPr lang="en-US" sz="2000" dirty="0"/>
              <a:t>5. </a:t>
            </a:r>
            <a:r>
              <a:rPr lang="en-US" sz="2000" dirty="0">
                <a:hlinkClick r:id="rId7"/>
              </a:rPr>
              <a:t>https://www.protoexpress.com/blog/how-to-design-mixed-signal-pcb-with-signal-integrity/</a:t>
            </a:r>
            <a:endParaRPr lang="en-US" sz="2000" dirty="0"/>
          </a:p>
          <a:p>
            <a:pPr marL="0" indent="0" algn="l">
              <a:buNone/>
            </a:pPr>
            <a:r>
              <a:rPr lang="en-US" sz="2000" dirty="0"/>
              <a:t>6. </a:t>
            </a:r>
            <a:r>
              <a:rPr lang="en-US" sz="2000" dirty="0">
                <a:hlinkClick r:id="rId8" action="ppaction://hlinkfile"/>
              </a:rPr>
              <a:t>file:///C:/Users/USER/Downloads/Chapter-6---Digital-circuits_2012_The-Circuit-Designer-s-Companion%20(1).pdf</a:t>
            </a:r>
            <a:endParaRPr lang="en-US" sz="2000" dirty="0"/>
          </a:p>
          <a:p>
            <a:pPr marL="0" indent="0" algn="l">
              <a:buNone/>
            </a:pPr>
            <a:r>
              <a:rPr lang="en-US" sz="2000" dirty="0"/>
              <a:t>7. </a:t>
            </a:r>
            <a:r>
              <a:rPr lang="en-US" sz="2000" dirty="0">
                <a:hlinkClick r:id="rId9"/>
              </a:rPr>
              <a:t>https://www.analog.com/en/resources/technical-articles/how-to-easily-neutralize-overvoltages.html</a:t>
            </a:r>
            <a:endParaRPr lang="en-US" sz="2000" dirty="0"/>
          </a:p>
          <a:p>
            <a:pPr marL="0" indent="0" algn="l">
              <a:buNone/>
            </a:pPr>
            <a:endParaRPr lang="en-US" sz="1400" dirty="0"/>
          </a:p>
          <a:p>
            <a:pPr marL="0" indent="0" algn="l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64506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לחיצת יד">
            <a:extLst>
              <a:ext uri="{FF2B5EF4-FFF2-40B4-BE49-F238E27FC236}">
                <a16:creationId xmlns:a16="http://schemas.microsoft.com/office/drawing/2014/main" id="{1CAD5909-60D8-BC7D-2996-8D023EC79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143" y="818188"/>
            <a:ext cx="5221625" cy="5221625"/>
          </a:xfrm>
          <a:prstGeom prst="rect">
            <a:avLst/>
          </a:prstGeom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58D4C26-B538-6BE2-E977-1D6C0C88D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1418" y="1701453"/>
            <a:ext cx="2447233" cy="371042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tx1">
                    <a:alpha val="80000"/>
                  </a:schemeClr>
                </a:solidFill>
              </a:rPr>
              <a:t>Thank 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tx1">
                    <a:alpha val="80000"/>
                  </a:schemeClr>
                </a:solidFill>
              </a:rPr>
              <a:t>YOU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tx1">
                    <a:alpha val="80000"/>
                  </a:schemeClr>
                </a:solidFill>
              </a:rPr>
              <a:t> FOR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tx1">
                    <a:alpha val="80000"/>
                  </a:schemeClr>
                </a:solidFill>
              </a:rPr>
              <a:t> YOUR 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tx1">
                    <a:alpha val="80000"/>
                  </a:schemeClr>
                </a:solidFill>
              </a:rPr>
              <a:t>TIME 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63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0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3AC2FA1-109D-D99B-23AA-6C3924451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852" y="131729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QUIZ</a:t>
            </a:r>
            <a:endParaRPr lang="he-IL" sz="3600" dirty="0">
              <a:solidFill>
                <a:schemeClr val="tx2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FEE765F-DB79-20D2-55FB-1956A4604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" y="2354580"/>
            <a:ext cx="5502440" cy="4209311"/>
          </a:xfrm>
        </p:spPr>
        <p:txBody>
          <a:bodyPr anchor="ctr">
            <a:noAutofit/>
          </a:bodyPr>
          <a:lstStyle/>
          <a:p>
            <a:pPr>
              <a:buNone/>
            </a:pPr>
            <a:r>
              <a:rPr lang="he-IL" sz="2200" b="1" dirty="0">
                <a:solidFill>
                  <a:schemeClr val="tx2"/>
                </a:solidFill>
              </a:rPr>
              <a:t>למה שימוש במעגל אסינכרוני עלול לגרום לבעיה של "</a:t>
            </a:r>
            <a:r>
              <a:rPr lang="en-US" sz="2200" b="1" dirty="0">
                <a:solidFill>
                  <a:schemeClr val="tx2"/>
                </a:solidFill>
              </a:rPr>
              <a:t>hazard</a:t>
            </a:r>
            <a:r>
              <a:rPr lang="he-IL" sz="2200" b="1" dirty="0">
                <a:solidFill>
                  <a:schemeClr val="tx2"/>
                </a:solidFill>
              </a:rPr>
              <a:t>או "</a:t>
            </a:r>
            <a:r>
              <a:rPr lang="en-US" sz="2200" b="1" dirty="0">
                <a:solidFill>
                  <a:schemeClr val="tx2"/>
                </a:solidFill>
              </a:rPr>
              <a:t>?glitch</a:t>
            </a:r>
          </a:p>
          <a:p>
            <a:r>
              <a:rPr lang="en-US" sz="2200" b="1" dirty="0">
                <a:solidFill>
                  <a:schemeClr val="tx2"/>
                </a:solidFill>
              </a:rPr>
              <a:t>(A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he-IL" sz="2200" dirty="0">
                <a:solidFill>
                  <a:schemeClr val="tx2"/>
                </a:solidFill>
              </a:rPr>
              <a:t>כי אין בו כניסות לוגיות</a:t>
            </a:r>
            <a:br>
              <a:rPr lang="he-IL" sz="2200" dirty="0">
                <a:solidFill>
                  <a:schemeClr val="tx2"/>
                </a:solidFill>
              </a:rPr>
            </a:br>
            <a:r>
              <a:rPr lang="en-US" sz="2200" dirty="0">
                <a:solidFill>
                  <a:schemeClr val="tx2"/>
                </a:solidFill>
              </a:rPr>
              <a:t>(</a:t>
            </a:r>
            <a:r>
              <a:rPr lang="en-US" sz="2200" b="1" dirty="0">
                <a:solidFill>
                  <a:schemeClr val="tx2"/>
                </a:solidFill>
              </a:rPr>
              <a:t>B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he-IL" sz="2200" dirty="0">
                <a:solidFill>
                  <a:schemeClr val="tx2"/>
                </a:solidFill>
              </a:rPr>
              <a:t>כי אין תיאום מדויק בין זמני הגעת אותות </a:t>
            </a:r>
            <a:br>
              <a:rPr lang="he-IL" sz="2200" dirty="0">
                <a:solidFill>
                  <a:schemeClr val="tx2"/>
                </a:solidFill>
              </a:rPr>
            </a:br>
            <a:r>
              <a:rPr lang="en-US" sz="2200" dirty="0">
                <a:solidFill>
                  <a:schemeClr val="tx2"/>
                </a:solidFill>
              </a:rPr>
              <a:t>(</a:t>
            </a:r>
            <a:r>
              <a:rPr lang="en-US" sz="2200" b="1" dirty="0">
                <a:solidFill>
                  <a:schemeClr val="tx2"/>
                </a:solidFill>
              </a:rPr>
              <a:t>C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he-IL" sz="2200" dirty="0">
                <a:solidFill>
                  <a:schemeClr val="tx2"/>
                </a:solidFill>
              </a:rPr>
              <a:t>כי הוא עובד לאט יותר</a:t>
            </a:r>
            <a:br>
              <a:rPr lang="he-IL" sz="2200" dirty="0">
                <a:solidFill>
                  <a:schemeClr val="tx2"/>
                </a:solidFill>
              </a:rPr>
            </a:br>
            <a:r>
              <a:rPr lang="en-US" sz="2200" dirty="0">
                <a:solidFill>
                  <a:schemeClr val="tx2"/>
                </a:solidFill>
              </a:rPr>
              <a:t> (</a:t>
            </a:r>
            <a:r>
              <a:rPr lang="en-US" sz="2200" b="1" dirty="0">
                <a:solidFill>
                  <a:schemeClr val="tx2"/>
                </a:solidFill>
              </a:rPr>
              <a:t>D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he-IL" sz="2200" dirty="0">
                <a:solidFill>
                  <a:schemeClr val="tx2"/>
                </a:solidFill>
              </a:rPr>
              <a:t>כי הוא מבוסס רק על קבלים</a:t>
            </a:r>
          </a:p>
          <a:p>
            <a:endParaRPr lang="he-IL" sz="2200" dirty="0">
              <a:solidFill>
                <a:schemeClr val="tx2"/>
              </a:solidFill>
            </a:endParaRPr>
          </a:p>
          <a:p>
            <a:r>
              <a:rPr lang="he-IL" sz="2200" dirty="0">
                <a:solidFill>
                  <a:schemeClr val="tx2"/>
                </a:solidFill>
              </a:rPr>
              <a:t>התשובה 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b="1" dirty="0">
                <a:solidFill>
                  <a:schemeClr val="tx2"/>
                </a:solidFill>
              </a:rPr>
              <a:t>B </a:t>
            </a:r>
            <a:r>
              <a:rPr lang="he-IL" sz="2200" b="1" dirty="0">
                <a:solidFill>
                  <a:schemeClr val="tx2"/>
                </a:solidFill>
              </a:rPr>
              <a:t>נכונה</a:t>
            </a:r>
            <a:r>
              <a:rPr lang="he-IL" sz="2200" dirty="0">
                <a:solidFill>
                  <a:schemeClr val="tx2"/>
                </a:solidFill>
              </a:rPr>
              <a:t> כי: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ב־</a:t>
            </a:r>
            <a:r>
              <a:rPr kumimoji="0" lang="he-IL" altLang="he-IL" sz="2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מעגל אסינכרוני</a:t>
            </a:r>
            <a:r>
              <a:rPr kumimoji="0" lang="he-IL" altLang="he-IL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he-IL" altLang="he-IL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האותות מגיעים בזמנים שונים כי אין שעון שמסנכרן אותם.</a:t>
            </a:r>
            <a:br>
              <a:rPr kumimoji="0" lang="he-IL" altLang="he-IL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</a:br>
            <a:r>
              <a:rPr kumimoji="0" lang="he-IL" altLang="he-IL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כשהכניסות לא משתנות בדיוק יחד – הפלט עלול לקפוץ בטעות לרגע.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זו בעיית</a:t>
            </a:r>
            <a:r>
              <a:rPr kumimoji="0" lang="he-IL" altLang="he-IL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  </a:t>
            </a:r>
            <a:r>
              <a:rPr kumimoji="0" lang="he-IL" altLang="he-IL" sz="22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hazard</a:t>
            </a:r>
            <a:r>
              <a:rPr kumimoji="0" lang="he-IL" altLang="he-IL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או</a:t>
            </a:r>
            <a:r>
              <a:rPr kumimoji="0" lang="he-IL" altLang="he-IL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2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glitch</a:t>
            </a:r>
            <a:r>
              <a:rPr kumimoji="0" lang="he-IL" altLang="he-IL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2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endParaRPr lang="he-IL" sz="2200" dirty="0">
              <a:solidFill>
                <a:schemeClr val="tx2"/>
              </a:solidFill>
            </a:endParaRPr>
          </a:p>
          <a:p>
            <a:endParaRPr lang="he-IL" sz="2200" dirty="0">
              <a:solidFill>
                <a:schemeClr val="tx2"/>
              </a:solidFill>
            </a:endParaRPr>
          </a:p>
        </p:txBody>
      </p:sp>
      <p:grpSp>
        <p:nvGrpSpPr>
          <p:cNvPr id="35" name="Group 24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36" name="Freeform: Shape 25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26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28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raphic 6" descr="Devil Face with Solid Fill">
            <a:extLst>
              <a:ext uri="{FF2B5EF4-FFF2-40B4-BE49-F238E27FC236}">
                <a16:creationId xmlns:a16="http://schemas.microsoft.com/office/drawing/2014/main" id="{FA21AAA3-C153-38D7-B8AD-79BFAF648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10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B42B588-977F-5C5F-CDC1-AF7AAF552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29" y="-182580"/>
            <a:ext cx="10515600" cy="1039529"/>
          </a:xfrm>
        </p:spPr>
        <p:txBody>
          <a:bodyPr/>
          <a:lstStyle/>
          <a:p>
            <a:pPr algn="ctr"/>
            <a:r>
              <a:rPr lang="he-IL" dirty="0"/>
              <a:t>עמידות לרעש בלוגיקה דיגיטלית</a:t>
            </a:r>
          </a:p>
        </p:txBody>
      </p:sp>
      <p:pic>
        <p:nvPicPr>
          <p:cNvPr id="3074" name="Picture 2" descr="VLSI Basic: Noise Margin">
            <a:extLst>
              <a:ext uri="{FF2B5EF4-FFF2-40B4-BE49-F238E27FC236}">
                <a16:creationId xmlns:a16="http://schemas.microsoft.com/office/drawing/2014/main" id="{97E2E6B5-0152-8EE4-0ECA-DDF77BB45D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275" y="760095"/>
            <a:ext cx="6929263" cy="372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277700DE-50C1-0008-9855-42465E1698C5}"/>
              </a:ext>
            </a:extLst>
          </p:cNvPr>
          <p:cNvSpPr/>
          <p:nvPr/>
        </p:nvSpPr>
        <p:spPr>
          <a:xfrm>
            <a:off x="5052060" y="5453346"/>
            <a:ext cx="6823709" cy="10395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b="1" dirty="0"/>
              <a:t>Noise Margin</a:t>
            </a:r>
            <a:r>
              <a:rPr lang="en-US" dirty="0"/>
              <a:t> </a:t>
            </a:r>
            <a:r>
              <a:rPr lang="he-IL" dirty="0"/>
              <a:t>הוא המרווח שמאפשר למעגל לזהות נכון 0 או 1 גם כשיש הפרעות במתח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27407DAB-F7A6-6FA9-4E0E-81C63E662C5D}"/>
              </a:ext>
            </a:extLst>
          </p:cNvPr>
          <p:cNvSpPr/>
          <p:nvPr/>
        </p:nvSpPr>
        <p:spPr>
          <a:xfrm>
            <a:off x="210463" y="5020464"/>
            <a:ext cx="4521556" cy="14724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dirty="0"/>
              <a:t>עמידות לרעש דינמית : מתייחסת להפרעות מהירות (</a:t>
            </a:r>
            <a:r>
              <a:rPr lang="he-IL" dirty="0" err="1"/>
              <a:t>פולסים</a:t>
            </a:r>
            <a:r>
              <a:rPr lang="he-IL" dirty="0"/>
              <a:t>). רכיבים מגיבים פחות טוב לשינויים מהירים. רוחב ועוצמה קובעים אם תתרחש שגיאה. </a:t>
            </a:r>
          </a:p>
        </p:txBody>
      </p:sp>
      <p:pic>
        <p:nvPicPr>
          <p:cNvPr id="3078" name="Picture 6" descr="Understanding Transients in Electrical Circuits - Embedded Hardware Design">
            <a:extLst>
              <a:ext uri="{FF2B5EF4-FFF2-40B4-BE49-F238E27FC236}">
                <a16:creationId xmlns:a16="http://schemas.microsoft.com/office/drawing/2014/main" id="{DEBEBE40-F584-AA4C-06E3-38D3B5856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62" y="941615"/>
            <a:ext cx="4521557" cy="302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D5892BB9-ABFE-6993-544D-AAB052108968}"/>
              </a:ext>
            </a:extLst>
          </p:cNvPr>
          <p:cNvCxnSpPr/>
          <p:nvPr/>
        </p:nvCxnSpPr>
        <p:spPr>
          <a:xfrm flipV="1">
            <a:off x="8469630" y="4572000"/>
            <a:ext cx="0" cy="674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8095ED42-EC8D-927D-77AB-FB59C35493CB}"/>
              </a:ext>
            </a:extLst>
          </p:cNvPr>
          <p:cNvCxnSpPr/>
          <p:nvPr/>
        </p:nvCxnSpPr>
        <p:spPr>
          <a:xfrm flipV="1">
            <a:off x="2472690" y="4234815"/>
            <a:ext cx="0" cy="674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06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17" name="Rectangle 3110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18" name="Group 3112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3114" name="Rectangle 3113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5" name="Rectangle 3114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16" name="Rectangle 3115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D996EAAC-3CFF-B0FF-2F8E-10963349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he-IL" sz="4000">
                <a:solidFill>
                  <a:srgbClr val="FFFFFF"/>
                </a:solidFill>
              </a:rPr>
              <a:t>עמידות לרעש בלוגיקה דיגיטלית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3076" name="Picture 4" descr="Understanding Digital Logic ICs — Part 3 | Nuts &amp; Volts Magazine">
            <a:extLst>
              <a:ext uri="{FF2B5EF4-FFF2-40B4-BE49-F238E27FC236}">
                <a16:creationId xmlns:a16="http://schemas.microsoft.com/office/drawing/2014/main" id="{A08C013E-81C9-EA99-0DC8-176D9995E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6494" y="2050595"/>
            <a:ext cx="4600354" cy="261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8CE8B062-D3CA-87CF-F930-D6287642A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670" y="2198222"/>
            <a:ext cx="4819429" cy="2369181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58702CCF-D390-96EB-A0C7-7698D6EA23EA}"/>
              </a:ext>
            </a:extLst>
          </p:cNvPr>
          <p:cNvSpPr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None/>
            </a:pPr>
            <a:r>
              <a:rPr lang="he-IL" sz="2000" b="1"/>
              <a:t>מה הבעיה?</a:t>
            </a:r>
          </a:p>
          <a:p>
            <a:pPr>
              <a:lnSpc>
                <a:spcPct val="90000"/>
              </a:lnSpc>
              <a:spcAft>
                <a:spcPts val="600"/>
              </a:spcAft>
              <a:buNone/>
            </a:pPr>
            <a:r>
              <a:rPr lang="he-IL" sz="2000"/>
              <a:t>כשאתה מחבר </a:t>
            </a:r>
            <a:r>
              <a:rPr lang="he-IL" sz="2000" b="1"/>
              <a:t>רכיב ממשפחה אחת לרכיב ממשפחה אחרת</a:t>
            </a:r>
            <a:r>
              <a:rPr lang="he-IL" sz="2000"/>
              <a:t>, הם לא תמיד "מדברים באותה שפה":</a:t>
            </a:r>
            <a:br>
              <a:rPr lang="he-IL" sz="2000"/>
            </a:br>
            <a:r>
              <a:rPr lang="he-IL" sz="2000"/>
              <a:t>🔁 </a:t>
            </a:r>
            <a:r>
              <a:rPr lang="he-IL" sz="2000" b="1"/>
              <a:t>התוצאה: הרכיב הקולט לא מזהה את האות נכון</a:t>
            </a:r>
            <a:r>
              <a:rPr lang="he-IL" sz="2000"/>
              <a:t> → תקלה לוגית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he-IL" sz="2000"/>
          </a:p>
        </p:txBody>
      </p:sp>
    </p:spTree>
    <p:extLst>
      <p:ext uri="{BB962C8B-B14F-4D97-AF65-F5344CB8AC3E}">
        <p14:creationId xmlns:p14="http://schemas.microsoft.com/office/powerpoint/2010/main" val="1970743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כותרת 5">
            <a:extLst>
              <a:ext uri="{FF2B5EF4-FFF2-40B4-BE49-F238E27FC236}">
                <a16:creationId xmlns:a16="http://schemas.microsoft.com/office/drawing/2014/main" id="{8EC70D0F-7647-25AB-E817-04F98D417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949" y="588963"/>
            <a:ext cx="5323715" cy="656119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QUIZ</a:t>
            </a:r>
            <a:endParaRPr lang="en-US" sz="40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768FFEF-1BA8-A05A-80C1-3D0B05846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1770448"/>
            <a:ext cx="5315189" cy="4170529"/>
          </a:xfrm>
        </p:spPr>
        <p:txBody>
          <a:bodyPr anchor="t">
            <a:noAutofit/>
          </a:bodyPr>
          <a:lstStyle/>
          <a:p>
            <a:pPr>
              <a:buNone/>
            </a:pPr>
            <a:r>
              <a:rPr lang="he-IL" sz="2000" dirty="0"/>
              <a:t>איזו מהתשובות מתארת בצורה הטובה ביותר מתי רכיב לוגי עלול לטעות כתוצאה מרעש דינמי?</a:t>
            </a:r>
          </a:p>
          <a:p>
            <a:r>
              <a:rPr lang="en-US" sz="2000" b="1" dirty="0"/>
              <a:t>(A</a:t>
            </a:r>
            <a:r>
              <a:rPr lang="en-US" sz="2000" dirty="0"/>
              <a:t> </a:t>
            </a:r>
            <a:r>
              <a:rPr lang="he-IL" sz="2000" dirty="0"/>
              <a:t>כאשר המתח יציב אך נמוך מהמותר</a:t>
            </a:r>
            <a:br>
              <a:rPr lang="he-IL" sz="2000" dirty="0"/>
            </a:br>
            <a:r>
              <a:rPr lang="en-US" sz="2000" dirty="0"/>
              <a:t>(</a:t>
            </a:r>
            <a:r>
              <a:rPr lang="en-US" sz="2000" b="1" dirty="0"/>
              <a:t>B</a:t>
            </a:r>
            <a:r>
              <a:rPr lang="en-US" sz="2000" dirty="0"/>
              <a:t> </a:t>
            </a:r>
            <a:r>
              <a:rPr lang="he-IL" sz="2000" dirty="0"/>
              <a:t>כאשר מתקבל פולס קצר אך בעוצמה גבוהה מספיק </a:t>
            </a:r>
            <a:br>
              <a:rPr lang="he-IL" sz="2000" dirty="0"/>
            </a:br>
            <a:r>
              <a:rPr lang="en-US" sz="2000" dirty="0"/>
              <a:t>(</a:t>
            </a:r>
            <a:r>
              <a:rPr lang="en-US" sz="2000" b="1" dirty="0"/>
              <a:t>C</a:t>
            </a:r>
            <a:r>
              <a:rPr lang="en-US" sz="2000" dirty="0"/>
              <a:t> </a:t>
            </a:r>
            <a:r>
              <a:rPr lang="he-IL" sz="2000" dirty="0"/>
              <a:t>כאשר כל הכניסות במתח אפס</a:t>
            </a:r>
            <a:br>
              <a:rPr lang="he-IL" sz="2000" dirty="0"/>
            </a:br>
            <a:r>
              <a:rPr lang="en-US" sz="2000" dirty="0"/>
              <a:t>(</a:t>
            </a:r>
            <a:r>
              <a:rPr lang="en-US" sz="2000" b="1" dirty="0"/>
              <a:t>D</a:t>
            </a:r>
            <a:r>
              <a:rPr lang="en-US" sz="2000" dirty="0"/>
              <a:t> </a:t>
            </a:r>
            <a:r>
              <a:rPr lang="he-IL" sz="2000" dirty="0"/>
              <a:t>כאשר זמן העלייה של השעון איטי מדי</a:t>
            </a:r>
          </a:p>
          <a:p>
            <a:endParaRPr lang="he-IL" sz="2000" dirty="0"/>
          </a:p>
          <a:p>
            <a:pPr>
              <a:buNone/>
            </a:pPr>
            <a:r>
              <a:rPr lang="he-IL" sz="2000" b="1" dirty="0"/>
              <a:t>הסבר לתשובה הנכונה </a:t>
            </a:r>
            <a:r>
              <a:rPr lang="en-US" sz="2000" b="1" dirty="0"/>
              <a:t>B):</a:t>
            </a:r>
            <a:r>
              <a:rPr lang="he-IL" sz="2000" b="1" dirty="0"/>
              <a:t>)</a:t>
            </a:r>
            <a:endParaRPr lang="en-US" sz="2000" b="1" dirty="0"/>
          </a:p>
          <a:p>
            <a:r>
              <a:rPr lang="he-IL" sz="2000" dirty="0"/>
              <a:t>רעש דינמי מתבטא </a:t>
            </a:r>
            <a:r>
              <a:rPr lang="he-IL" sz="2000" dirty="0" err="1"/>
              <a:t>בפולסים</a:t>
            </a:r>
            <a:r>
              <a:rPr lang="he-IL" sz="2000" dirty="0"/>
              <a:t> קצרים ומהירים </a:t>
            </a:r>
            <a:r>
              <a:rPr lang="en-US" sz="2000" dirty="0"/>
              <a:t>(glitches).</a:t>
            </a:r>
            <a:br>
              <a:rPr lang="en-US" sz="2000" dirty="0"/>
            </a:br>
            <a:r>
              <a:rPr lang="he-IL" sz="2000" dirty="0"/>
              <a:t>אם הפולס מספיק </a:t>
            </a:r>
            <a:r>
              <a:rPr lang="he-IL" sz="2000" b="1" dirty="0"/>
              <a:t>חזק (במתח)</a:t>
            </a:r>
            <a:r>
              <a:rPr lang="he-IL" sz="2000" dirty="0"/>
              <a:t> ו/או </a:t>
            </a:r>
            <a:r>
              <a:rPr lang="he-IL" sz="2000" b="1" dirty="0"/>
              <a:t>ארוך (בזמן)</a:t>
            </a:r>
            <a:r>
              <a:rPr lang="he-IL" sz="2000" dirty="0"/>
              <a:t> — הרכיב עלול </a:t>
            </a:r>
            <a:r>
              <a:rPr lang="he-IL" sz="2000" b="1" dirty="0"/>
              <a:t>לפרש אותו בטעות ככניסה תקפה</a:t>
            </a:r>
            <a:r>
              <a:rPr lang="he-IL" sz="2000" dirty="0"/>
              <a:t>, ולפעול לא נכון.</a:t>
            </a:r>
          </a:p>
          <a:p>
            <a:endParaRPr lang="he-IL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6" descr="Devil Face with Solid Fill">
            <a:extLst>
              <a:ext uri="{FF2B5EF4-FFF2-40B4-BE49-F238E27FC236}">
                <a16:creationId xmlns:a16="http://schemas.microsoft.com/office/drawing/2014/main" id="{3FF1874C-43F7-C151-50DB-FCCC541EA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5967" y="1359681"/>
            <a:ext cx="4170530" cy="417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47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6874FDB-32E4-7F64-2500-235FA5D1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082" y="-38687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000" b="1" i="1" u="sng" dirty="0" err="1">
                <a:ea typeface="+mj-lt"/>
                <a:cs typeface="+mj-lt"/>
              </a:rPr>
              <a:t>עמידות</a:t>
            </a:r>
            <a:r>
              <a:rPr lang="en-US" sz="3000" b="1" i="1" u="sng" dirty="0">
                <a:ea typeface="+mj-lt"/>
                <a:cs typeface="+mj-lt"/>
              </a:rPr>
              <a:t> </a:t>
            </a:r>
            <a:r>
              <a:rPr lang="en-US" sz="3000" b="1" i="1" u="sng" dirty="0" err="1">
                <a:ea typeface="+mj-lt"/>
                <a:cs typeface="+mj-lt"/>
              </a:rPr>
              <a:t>לזרם</a:t>
            </a:r>
            <a:r>
              <a:rPr lang="en-US" sz="3000" b="1" i="1" u="sng" dirty="0">
                <a:ea typeface="+mj-lt"/>
                <a:cs typeface="+mj-lt"/>
              </a:rPr>
              <a:t> </a:t>
            </a:r>
            <a:r>
              <a:rPr lang="en-US" sz="3000" b="1" i="1" u="sng" dirty="0" err="1">
                <a:ea typeface="+mj-lt"/>
                <a:cs typeface="+mj-lt"/>
              </a:rPr>
              <a:t>ונגדי</a:t>
            </a:r>
            <a:r>
              <a:rPr lang="en-US" sz="3000" b="1" i="1" u="sng" dirty="0">
                <a:ea typeface="+mj-lt"/>
                <a:cs typeface="+mj-lt"/>
              </a:rPr>
              <a:t> </a:t>
            </a:r>
            <a:r>
              <a:rPr lang="en-US" sz="3000" b="1" i="1" u="sng" dirty="0" err="1">
                <a:ea typeface="+mj-lt"/>
                <a:cs typeface="+mj-lt"/>
              </a:rPr>
              <a:t>משיכה</a:t>
            </a:r>
            <a:r>
              <a:rPr lang="en-US" sz="3000" b="1" i="1" u="sng" dirty="0">
                <a:ea typeface="+mj-lt"/>
                <a:cs typeface="+mj-lt"/>
              </a:rPr>
              <a:t> </a:t>
            </a:r>
            <a:r>
              <a:rPr lang="en-US" sz="3000" b="1" i="1" u="sng" dirty="0" err="1">
                <a:ea typeface="+mj-lt"/>
                <a:cs typeface="+mj-lt"/>
              </a:rPr>
              <a:t>בממשקי</a:t>
            </a:r>
            <a:r>
              <a:rPr lang="en-US" sz="3000" b="1" i="1" u="sng" dirty="0">
                <a:ea typeface="+mj-lt"/>
                <a:cs typeface="+mj-lt"/>
              </a:rPr>
              <a:t> </a:t>
            </a:r>
            <a:r>
              <a:rPr lang="en-US" sz="3000" b="1" i="1" u="sng" dirty="0" err="1">
                <a:ea typeface="+mj-lt"/>
                <a:cs typeface="+mj-lt"/>
              </a:rPr>
              <a:t>לוגיקה</a:t>
            </a:r>
            <a:endParaRPr lang="he-IL" sz="3000" dirty="0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AB203353-4CFC-68FD-B408-407BEE66A56E}"/>
              </a:ext>
            </a:extLst>
          </p:cNvPr>
          <p:cNvSpPr/>
          <p:nvPr/>
        </p:nvSpPr>
        <p:spPr>
          <a:xfrm>
            <a:off x="263390" y="4460623"/>
            <a:ext cx="3668529" cy="23663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>
              <a:buNone/>
            </a:pPr>
            <a:r>
              <a:rPr lang="he-IL" b="1" dirty="0"/>
              <a:t>סקירה על עמידות לזרם</a:t>
            </a:r>
          </a:p>
          <a:p>
            <a:pPr>
              <a:buNone/>
            </a:pPr>
            <a:r>
              <a:rPr lang="he-IL" b="1" dirty="0"/>
              <a:t>טקסט תמציתי לשקף:</a:t>
            </a:r>
            <a:endParaRPr lang="he-IL" dirty="0"/>
          </a:p>
          <a:p>
            <a:pPr>
              <a:buFont typeface="Arial" panose="020B0604020202020204" pitchFamily="34" charset="0"/>
              <a:buChar char="•"/>
            </a:pPr>
            <a:r>
              <a:rPr lang="he-IL" dirty="0"/>
              <a:t>עמידות לזרם משפיעה על עמידות לרעש.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dirty="0"/>
              <a:t>התנגדות גבוהה → רגישות לרעש, במיוחד ב-</a:t>
            </a:r>
            <a:r>
              <a:rPr lang="en-US" dirty="0"/>
              <a:t>CMOS (</a:t>
            </a:r>
            <a:r>
              <a:rPr lang="he-IL" dirty="0"/>
              <a:t>כמו 4000</a:t>
            </a:r>
            <a:r>
              <a:rPr lang="en-US" dirty="0"/>
              <a:t>B).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dirty="0"/>
              <a:t>במתח גבוה – עמידות משתפרת עקב ירידת התנגדות הפלט.</a:t>
            </a:r>
          </a:p>
          <a:p>
            <a:pPr algn="ctr"/>
            <a:endParaRPr lang="he-IL" dirty="0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15D6EAE4-12AF-74B6-05CE-A528562870AE}"/>
              </a:ext>
            </a:extLst>
          </p:cNvPr>
          <p:cNvSpPr/>
          <p:nvPr/>
        </p:nvSpPr>
        <p:spPr>
          <a:xfrm>
            <a:off x="4065771" y="4457559"/>
            <a:ext cx="2483619" cy="23663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dirty="0"/>
              <a:t>גרף שמראה איך </a:t>
            </a:r>
            <a:r>
              <a:rPr lang="he-IL" b="1" dirty="0"/>
              <a:t>התנגדות הפלט</a:t>
            </a:r>
            <a:r>
              <a:rPr lang="he-IL" dirty="0"/>
              <a:t> (</a:t>
            </a:r>
            <a:r>
              <a:rPr lang="en-US" dirty="0"/>
              <a:t>impedance) </a:t>
            </a:r>
            <a:r>
              <a:rPr lang="he-IL" b="1" dirty="0"/>
              <a:t>יורדת כשהמתח עולה</a:t>
            </a:r>
            <a:br>
              <a:rPr lang="he-IL" dirty="0"/>
            </a:br>
            <a:r>
              <a:rPr lang="he-IL" dirty="0"/>
              <a:t>→ זה תומך בטענה שבמתח גבוה – העמידות לרעש משתפרת</a:t>
            </a:r>
          </a:p>
        </p:txBody>
      </p:sp>
      <p:pic>
        <p:nvPicPr>
          <p:cNvPr id="4102" name="Picture 6" descr="Plot of output resistance (Rout) vs. drain-to-source voltage (VDS) at... |  Download Scientific Diagram">
            <a:extLst>
              <a:ext uri="{FF2B5EF4-FFF2-40B4-BE49-F238E27FC236}">
                <a16:creationId xmlns:a16="http://schemas.microsoft.com/office/drawing/2014/main" id="{C544075C-991B-4342-861C-144038D9D7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" y="1276010"/>
            <a:ext cx="6686550" cy="289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hat is Pull-up and Pull-down Resistors ...">
            <a:extLst>
              <a:ext uri="{FF2B5EF4-FFF2-40B4-BE49-F238E27FC236}">
                <a16:creationId xmlns:a16="http://schemas.microsoft.com/office/drawing/2014/main" id="{472AAA62-E1B1-2E2D-A96C-02E6108A1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080" y="1529328"/>
            <a:ext cx="5337810" cy="255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67B8A189-01C1-A6EF-3D5D-BCD7C1F8CD76}"/>
              </a:ext>
            </a:extLst>
          </p:cNvPr>
          <p:cNvSpPr/>
          <p:nvPr/>
        </p:nvSpPr>
        <p:spPr>
          <a:xfrm>
            <a:off x="7142849" y="4340097"/>
            <a:ext cx="4785761" cy="24838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>
              <a:buNone/>
            </a:pPr>
            <a:r>
              <a:rPr lang="he-IL" b="1" dirty="0"/>
              <a:t>נגדי משיכה חיצוניים</a:t>
            </a:r>
          </a:p>
          <a:p>
            <a:pPr>
              <a:buNone/>
            </a:pPr>
            <a:r>
              <a:rPr lang="he-IL" b="1" dirty="0"/>
              <a:t>טקסט תמציתי לשקף:</a:t>
            </a:r>
            <a:endParaRPr lang="he-IL" dirty="0"/>
          </a:p>
          <a:p>
            <a:pPr>
              <a:buFont typeface="Arial" panose="020B0604020202020204" pitchFamily="34" charset="0"/>
              <a:buChar char="•"/>
            </a:pPr>
            <a:r>
              <a:rPr lang="he-IL" dirty="0"/>
              <a:t>כשאין התאמה בין משפחות לוגיקה → דרוש נגד </a:t>
            </a:r>
            <a:r>
              <a:rPr lang="en-US" dirty="0"/>
              <a:t>pull-up.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dirty="0"/>
              <a:t>לדוגמה: </a:t>
            </a:r>
            <a:r>
              <a:rPr lang="en-US" dirty="0"/>
              <a:t>LS-TTL </a:t>
            </a:r>
            <a:r>
              <a:rPr lang="he-IL" dirty="0"/>
              <a:t>לא מספק לוגיקה '1' חזקה מספיק ל-</a:t>
            </a:r>
            <a:r>
              <a:rPr lang="en-US" dirty="0"/>
              <a:t>HCMOS.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dirty="0"/>
              <a:t>ערך הנגד תלוי בזרם הדרוש ובמהירות המיתוג.</a:t>
            </a:r>
          </a:p>
          <a:p>
            <a:pPr algn="ctr"/>
            <a:endParaRPr lang="he-IL" dirty="0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05DBF547-420A-855B-81F8-9730CA643309}"/>
              </a:ext>
            </a:extLst>
          </p:cNvPr>
          <p:cNvSpPr/>
          <p:nvPr/>
        </p:nvSpPr>
        <p:spPr>
          <a:xfrm>
            <a:off x="2097654" y="879712"/>
            <a:ext cx="3041584" cy="3450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dirty="0"/>
              <a:t>סקירה על עמידות לזרם</a:t>
            </a: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07F02AE4-307D-8844-955B-976F4BCC3C48}"/>
              </a:ext>
            </a:extLst>
          </p:cNvPr>
          <p:cNvSpPr/>
          <p:nvPr/>
        </p:nvSpPr>
        <p:spPr>
          <a:xfrm>
            <a:off x="7784432" y="879712"/>
            <a:ext cx="2762450" cy="3122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dirty="0"/>
              <a:t>נגדי משיכה חיצוניים</a:t>
            </a:r>
          </a:p>
        </p:txBody>
      </p:sp>
    </p:spTree>
    <p:extLst>
      <p:ext uri="{BB962C8B-B14F-4D97-AF65-F5344CB8AC3E}">
        <p14:creationId xmlns:p14="http://schemas.microsoft.com/office/powerpoint/2010/main" val="2135630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ECDB21-3212-7BBD-343F-996477F16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מלבן 8">
            <a:extLst>
              <a:ext uri="{FF2B5EF4-FFF2-40B4-BE49-F238E27FC236}">
                <a16:creationId xmlns:a16="http://schemas.microsoft.com/office/drawing/2014/main" id="{92EC1A1A-FFA7-5E89-9955-7DEA22993B5B}"/>
              </a:ext>
            </a:extLst>
          </p:cNvPr>
          <p:cNvSpPr/>
          <p:nvPr/>
        </p:nvSpPr>
        <p:spPr>
          <a:xfrm>
            <a:off x="7376162" y="1401067"/>
            <a:ext cx="3041583" cy="3046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dirty="0"/>
              <a:t>פתרונות מודרניים – </a:t>
            </a:r>
            <a:r>
              <a:rPr lang="en-US" dirty="0"/>
              <a:t>HCTMOS</a:t>
            </a:r>
            <a:endParaRPr lang="he-IL" dirty="0"/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0B20A3B5-1DB8-D7D2-B420-224275FE622B}"/>
              </a:ext>
            </a:extLst>
          </p:cNvPr>
          <p:cNvSpPr/>
          <p:nvPr/>
        </p:nvSpPr>
        <p:spPr>
          <a:xfrm>
            <a:off x="428479" y="2712162"/>
            <a:ext cx="4841823" cy="15938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dirty="0"/>
              <a:t>- משפחת </a:t>
            </a:r>
            <a:r>
              <a:rPr lang="en-US" dirty="0"/>
              <a:t> HCTMOS </a:t>
            </a:r>
            <a:r>
              <a:rPr lang="he-IL" dirty="0"/>
              <a:t>מותאמת לכניסה</a:t>
            </a:r>
            <a:br>
              <a:rPr lang="en-US" dirty="0"/>
            </a:br>
            <a:r>
              <a:rPr lang="en-US" dirty="0"/>
              <a:t>TTL </a:t>
            </a:r>
            <a:r>
              <a:rPr lang="he-IL" dirty="0"/>
              <a:t> וזה יתקיים כאשר יש חפיפות בין רמות המתח</a:t>
            </a:r>
            <a:br>
              <a:rPr lang="en-US" dirty="0"/>
            </a:br>
            <a:r>
              <a:rPr lang="he-IL" dirty="0"/>
              <a:t>- אנחנו רואים כיצד </a:t>
            </a:r>
            <a:r>
              <a:rPr lang="en-US" dirty="0"/>
              <a:t>HCT</a:t>
            </a:r>
            <a:r>
              <a:rPr lang="he-IL" dirty="0"/>
              <a:t> שומרת על רמות הקלט של </a:t>
            </a:r>
            <a:r>
              <a:rPr lang="en-US" dirty="0"/>
              <a:t>TTL  </a:t>
            </a:r>
            <a:r>
              <a:rPr lang="he-IL" dirty="0"/>
              <a:t> </a:t>
            </a:r>
            <a:r>
              <a:rPr lang="en-US" dirty="0"/>
              <a:t>,</a:t>
            </a:r>
            <a:r>
              <a:rPr lang="he-IL" dirty="0"/>
              <a:t>מה שמאפשר שילוב</a:t>
            </a:r>
            <a:r>
              <a:rPr lang="en-US" dirty="0"/>
              <a:t> </a:t>
            </a:r>
            <a:r>
              <a:rPr lang="he-IL" dirty="0"/>
              <a:t> בין רכיבי </a:t>
            </a:r>
            <a:r>
              <a:rPr lang="en-US" dirty="0"/>
              <a:t>TTL ,CMOS</a:t>
            </a:r>
            <a:br>
              <a:rPr lang="en-US" dirty="0"/>
            </a:br>
            <a:r>
              <a:rPr lang="he-IL" dirty="0"/>
              <a:t>לא צריך נגד חיצוני </a:t>
            </a:r>
            <a:br>
              <a:rPr lang="en-US" dirty="0"/>
            </a:br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B85D32AB-05A4-8495-B5AB-3EDC1D1876C7}"/>
              </a:ext>
            </a:extLst>
          </p:cNvPr>
          <p:cNvSpPr/>
          <p:nvPr/>
        </p:nvSpPr>
        <p:spPr>
          <a:xfrm>
            <a:off x="1185483" y="4657749"/>
            <a:ext cx="3327816" cy="15571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HCT </a:t>
            </a:r>
            <a:r>
              <a:rPr lang="he-IL" dirty="0"/>
              <a:t>מציעה מהירות גבוהה יותר וצריכת זרם נמוכה יותר בהשוואה ל-</a:t>
            </a:r>
            <a:r>
              <a:rPr lang="en-US" dirty="0"/>
              <a:t>TTL, </a:t>
            </a:r>
            <a:r>
              <a:rPr lang="he-IL" dirty="0"/>
              <a:t>מה שמוביל ליעילות גבוהה יותר במערכות דיגיטליות.</a:t>
            </a:r>
          </a:p>
        </p:txBody>
      </p:sp>
      <p:pic>
        <p:nvPicPr>
          <p:cNvPr id="14" name="מציין מיקום תוכן 4" descr="תמונה שמכילה טקסט, תרשים, צילום מסך, קו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ED91EB9B-E3CD-337F-7808-330AA0191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782" y="1930681"/>
            <a:ext cx="5874906" cy="4750573"/>
          </a:xfrm>
        </p:spPr>
      </p:pic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DAD652E-7E83-C059-CD6F-C7EB262FFA3F}"/>
              </a:ext>
            </a:extLst>
          </p:cNvPr>
          <p:cNvSpPr txBox="1"/>
          <p:nvPr/>
        </p:nvSpPr>
        <p:spPr>
          <a:xfrm>
            <a:off x="6020925" y="391979"/>
            <a:ext cx="61093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i="1" u="sng" dirty="0" err="1">
                <a:ea typeface="+mj-lt"/>
                <a:cs typeface="+mj-lt"/>
              </a:rPr>
              <a:t>עמידות</a:t>
            </a:r>
            <a:r>
              <a:rPr lang="en-US" sz="2200" b="1" i="1" u="sng" dirty="0">
                <a:ea typeface="+mj-lt"/>
                <a:cs typeface="+mj-lt"/>
              </a:rPr>
              <a:t> </a:t>
            </a:r>
            <a:r>
              <a:rPr lang="en-US" sz="2200" b="1" i="1" u="sng" dirty="0" err="1">
                <a:ea typeface="+mj-lt"/>
                <a:cs typeface="+mj-lt"/>
              </a:rPr>
              <a:t>לזרם</a:t>
            </a:r>
            <a:r>
              <a:rPr lang="en-US" sz="2200" b="1" i="1" u="sng" dirty="0">
                <a:ea typeface="+mj-lt"/>
                <a:cs typeface="+mj-lt"/>
              </a:rPr>
              <a:t> </a:t>
            </a:r>
            <a:r>
              <a:rPr lang="en-US" sz="2200" b="1" i="1" u="sng" dirty="0" err="1">
                <a:ea typeface="+mj-lt"/>
                <a:cs typeface="+mj-lt"/>
              </a:rPr>
              <a:t>ונגדי</a:t>
            </a:r>
            <a:r>
              <a:rPr lang="en-US" sz="2200" b="1" i="1" u="sng" dirty="0">
                <a:ea typeface="+mj-lt"/>
                <a:cs typeface="+mj-lt"/>
              </a:rPr>
              <a:t> </a:t>
            </a:r>
            <a:r>
              <a:rPr lang="en-US" sz="2200" b="1" i="1" u="sng" dirty="0" err="1">
                <a:ea typeface="+mj-lt"/>
                <a:cs typeface="+mj-lt"/>
              </a:rPr>
              <a:t>משיכה</a:t>
            </a:r>
            <a:r>
              <a:rPr lang="en-US" sz="2200" b="1" i="1" u="sng" dirty="0">
                <a:ea typeface="+mj-lt"/>
                <a:cs typeface="+mj-lt"/>
              </a:rPr>
              <a:t> </a:t>
            </a:r>
            <a:r>
              <a:rPr lang="en-US" sz="2200" b="1" i="1" u="sng" dirty="0" err="1">
                <a:ea typeface="+mj-lt"/>
                <a:cs typeface="+mj-lt"/>
              </a:rPr>
              <a:t>בממשקי</a:t>
            </a:r>
            <a:r>
              <a:rPr lang="en-US" sz="2200" b="1" i="1" u="sng" dirty="0">
                <a:ea typeface="+mj-lt"/>
                <a:cs typeface="+mj-lt"/>
              </a:rPr>
              <a:t> </a:t>
            </a:r>
            <a:r>
              <a:rPr lang="en-US" sz="2200" b="1" i="1" u="sng" dirty="0" err="1">
                <a:ea typeface="+mj-lt"/>
                <a:cs typeface="+mj-lt"/>
              </a:rPr>
              <a:t>לוגיקה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6062680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AAF2B073AFE64186EC7BB1E7CC559D" ma:contentTypeVersion="12" ma:contentTypeDescription="Create a new document." ma:contentTypeScope="" ma:versionID="ee255a6709071b95ccc717554a6acc14">
  <xsd:schema xmlns:xsd="http://www.w3.org/2001/XMLSchema" xmlns:xs="http://www.w3.org/2001/XMLSchema" xmlns:p="http://schemas.microsoft.com/office/2006/metadata/properties" xmlns:ns3="8e3c66c4-e6d1-4e3d-998a-3a7b251c0d2f" targetNamespace="http://schemas.microsoft.com/office/2006/metadata/properties" ma:root="true" ma:fieldsID="22ec2c103cd6a02e873c890c64dc7d50" ns3:_="">
    <xsd:import namespace="8e3c66c4-e6d1-4e3d-998a-3a7b251c0d2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3c66c4-e6d1-4e3d-998a-3a7b251c0d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e3c66c4-e6d1-4e3d-998a-3a7b251c0d2f" xsi:nil="true"/>
  </documentManagement>
</p:properties>
</file>

<file path=customXml/itemProps1.xml><?xml version="1.0" encoding="utf-8"?>
<ds:datastoreItem xmlns:ds="http://schemas.openxmlformats.org/officeDocument/2006/customXml" ds:itemID="{B476C358-03DF-47AB-8320-5F42A9D1D0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3c66c4-e6d1-4e3d-998a-3a7b251c0d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76526E0-F65A-41C6-9FC8-28F5689718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6F78EB-6ACE-489B-AD15-C5027AE6EC35}">
  <ds:schemaRefs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8e3c66c4-e6d1-4e3d-998a-3a7b251c0d2f"/>
    <ds:schemaRef ds:uri="http://purl.org/dc/dcmitype/"/>
    <ds:schemaRef ds:uri="http://schemas.microsoft.com/office/2006/documentManagement/typ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15638</TotalTime>
  <Words>3186</Words>
  <Application>Microsoft Office PowerPoint</Application>
  <PresentationFormat>מסך רחב</PresentationFormat>
  <Paragraphs>319</Paragraphs>
  <Slides>38</Slides>
  <Notes>9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38</vt:i4>
      </vt:variant>
    </vt:vector>
  </HeadingPairs>
  <TitlesOfParts>
    <vt:vector size="47" baseType="lpstr">
      <vt:lpstr>__openSansFont_e82ebb</vt:lpstr>
      <vt:lpstr>-apple-system</vt:lpstr>
      <vt:lpstr>Aptos</vt:lpstr>
      <vt:lpstr>Aptos Display</vt:lpstr>
      <vt:lpstr>Arial</vt:lpstr>
      <vt:lpstr>Calibri</vt:lpstr>
      <vt:lpstr>Rubik</vt:lpstr>
      <vt:lpstr>Varela Round</vt:lpstr>
      <vt:lpstr>ערכת נושא Office</vt:lpstr>
      <vt:lpstr>טטיאנה אבו שקארה  מריה נחלה </vt:lpstr>
      <vt:lpstr>  Interfacing Analog and Digital Circuits: Key Challenges and Best Practices &amp; LOGIC ICs מה נלמד היום?  </vt:lpstr>
      <vt:lpstr>מבוא לעמידות לרעש וספי מתחים</vt:lpstr>
      <vt:lpstr>QUIZ</vt:lpstr>
      <vt:lpstr>עמידות לרעש בלוגיקה דיגיטלית</vt:lpstr>
      <vt:lpstr>עמידות לרעש בלוגיקה דיגיטלית</vt:lpstr>
      <vt:lpstr>QUIZ</vt:lpstr>
      <vt:lpstr>עמידות לזרם ונגדי משיכה בממשקי לוגיקה</vt:lpstr>
      <vt:lpstr>מצגת של PowerPoint‏</vt:lpstr>
      <vt:lpstr>הצגנו שני פתרונות עכשיו רוצים לדעת למי יש עדיפות יותר ?</vt:lpstr>
      <vt:lpstr>הצגנו שני פתרונות עכשיו רוצים לדעת למי יש עדיפות יותר ?</vt:lpstr>
      <vt:lpstr>QUIZ</vt:lpstr>
      <vt:lpstr>חסינות לרעש דינמי (:(Dynamic Noise Immunity</vt:lpstr>
      <vt:lpstr>תאימות רמות מתחים בממשקי לוגיקה </vt:lpstr>
      <vt:lpstr>QUIZ </vt:lpstr>
      <vt:lpstr>פנ-אאוט ((Fan-Out) ועומס פלט במעגלים דיגיטליים</vt:lpstr>
      <vt:lpstr>"גרף זרם לעומת מתח ביציאת שער לוגי LOW ו-HIGH</vt:lpstr>
      <vt:lpstr>מבוא לחיבור מעגלים אנלוגיים ודיגיטליים </vt:lpstr>
      <vt:lpstr>QUIZ ;</vt:lpstr>
      <vt:lpstr>Ground Noise -   רעש קרקע ורזולוציית</vt:lpstr>
      <vt:lpstr>הטבלה מציגה את רזולוציית המתח   (Voltage Resolution) עבור כל אורך מילה  (Word Length) בממיר ADC  בטווח מלא של 10 וולט: </vt:lpstr>
      <vt:lpstr>QUIZ;</vt:lpstr>
      <vt:lpstr>Key Strategies for Managing Ground Noise Essential Grounding Practices </vt:lpstr>
      <vt:lpstr>סכמות הארקה ופריסת מעגלים</vt:lpstr>
      <vt:lpstr>QUIZ ;</vt:lpstr>
      <vt:lpstr>  Grounding in Single-board and Multi-board Systems Adapting Ground Practices by System Architecture </vt:lpstr>
      <vt:lpstr>  Grounding in Single-board and Multi-board Systems Adapting Ground Practices by System Architecture </vt:lpstr>
      <vt:lpstr>QUIZ ;</vt:lpstr>
      <vt:lpstr>  Generating Digital Levels from Analog Inputs  </vt:lpstr>
      <vt:lpstr>  Generating Digital Levels from Analog Inputs Best Practices for Analog-to-Digital Conversion </vt:lpstr>
      <vt:lpstr>De-bouncing Switch Inputs to Digital Systems Ensuring Reliable Digital Input from Mechanical Switches </vt:lpstr>
      <vt:lpstr>פתרונות למניעת רעידות מגע De-bouncing</vt:lpstr>
      <vt:lpstr>מצגת של PowerPoint‏</vt:lpstr>
      <vt:lpstr>QUIZ</vt:lpstr>
      <vt:lpstr>  Protecting Against Externally Applied Overvoltages Safeguarding Digital Circuits from External Hazards </vt:lpstr>
      <vt:lpstr>שיטות הגנה:</vt:lpstr>
      <vt:lpstr>References 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מריה נחלה</dc:creator>
  <cp:lastModifiedBy>מריה נחלה</cp:lastModifiedBy>
  <cp:revision>15</cp:revision>
  <dcterms:created xsi:type="dcterms:W3CDTF">2025-04-22T15:34:08Z</dcterms:created>
  <dcterms:modified xsi:type="dcterms:W3CDTF">2026-01-17T17:35:47Z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0x01010033AAF2B073AFE64186EC7BB1E7CC559D</vt:lpwstr>
  </property>
</Properties>
</file>